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2.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3.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webextensions/webextension1.xml" ContentType="application/vnd.ms-office.webextension+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1"/>
  </p:sldMasterIdLst>
  <p:notesMasterIdLst>
    <p:notesMasterId r:id="rId65"/>
  </p:notesMasterIdLst>
  <p:sldIdLst>
    <p:sldId id="259" r:id="rId12"/>
    <p:sldId id="261" r:id="rId13"/>
    <p:sldId id="272" r:id="rId14"/>
    <p:sldId id="273" r:id="rId15"/>
    <p:sldId id="274" r:id="rId16"/>
    <p:sldId id="275" r:id="rId17"/>
    <p:sldId id="276" r:id="rId18"/>
    <p:sldId id="262" r:id="rId19"/>
    <p:sldId id="278" r:id="rId20"/>
    <p:sldId id="263" r:id="rId21"/>
    <p:sldId id="264" r:id="rId22"/>
    <p:sldId id="277" r:id="rId23"/>
    <p:sldId id="266" r:id="rId24"/>
    <p:sldId id="26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3" r:id="rId46"/>
    <p:sldId id="304" r:id="rId47"/>
    <p:sldId id="305" r:id="rId48"/>
    <p:sldId id="306" r:id="rId49"/>
    <p:sldId id="307" r:id="rId50"/>
    <p:sldId id="308" r:id="rId51"/>
    <p:sldId id="309" r:id="rId52"/>
    <p:sldId id="268" r:id="rId53"/>
    <p:sldId id="269" r:id="rId54"/>
    <p:sldId id="310" r:id="rId55"/>
    <p:sldId id="270" r:id="rId56"/>
    <p:sldId id="315" r:id="rId57"/>
    <p:sldId id="311" r:id="rId58"/>
    <p:sldId id="317" r:id="rId59"/>
    <p:sldId id="312" r:id="rId60"/>
    <p:sldId id="313" r:id="rId61"/>
    <p:sldId id="314" r:id="rId62"/>
    <p:sldId id="316" r:id="rId63"/>
    <p:sldId id="27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ection>
        <p14:section name="Untitled Section" id="{6C45C65A-43E3-064F-8425-2B99E41994CF}">
          <p14:sldIdLst>
            <p14:sldId id="259"/>
          </p14:sldIdLst>
        </p14:section>
        <p14:section name="Project Overview" id="{087866C3-7028-482C-8D34-6BF5363FBD75}">
          <p14:sldIdLst>
            <p14:sldId id="261"/>
            <p14:sldId id="272"/>
            <p14:sldId id="273"/>
            <p14:sldId id="274"/>
            <p14:sldId id="275"/>
            <p14:sldId id="276"/>
          </p14:sldIdLst>
        </p14:section>
        <p14:section name="Status Update" id="{521DEF98-8796-4632-831A-16252E9A6054}">
          <p14:sldIdLst>
            <p14:sldId id="262"/>
            <p14:sldId id="278"/>
            <p14:sldId id="263"/>
          </p14:sldIdLst>
        </p14:section>
        <p14:section name="Timeline" id="{CF24EBA6-C924-424D-AC31-A4B9992A87E0}">
          <p14:sldIdLst>
            <p14:sldId id="264"/>
            <p14:sldId id="277"/>
            <p14:sldId id="266"/>
          </p14:sldIdLst>
        </p14:section>
        <p14:section name="Next Steps and Action Items" id="{C24C98EC-938D-4034-8DB8-5E8DBF16E3CB}">
          <p14:sldIdLst>
            <p14:sldId id="267"/>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3"/>
            <p14:sldId id="304"/>
            <p14:sldId id="305"/>
            <p14:sldId id="306"/>
            <p14:sldId id="307"/>
            <p14:sldId id="308"/>
            <p14:sldId id="309"/>
            <p14:sldId id="268"/>
            <p14:sldId id="269"/>
            <p14:sldId id="310"/>
            <p14:sldId id="270"/>
            <p14:sldId id="315"/>
            <p14:sldId id="311"/>
            <p14:sldId id="317"/>
            <p14:sldId id="312"/>
            <p14:sldId id="313"/>
            <p14:sldId id="314"/>
            <p14:sldId id="316"/>
            <p14:sldId id="279"/>
          </p14:sldIdLst>
        </p14:section>
        <p14:section name="Appendix" id="{E35CCD6A-2288-476E-BC93-C75323AE1F32}">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6285" autoAdjust="0"/>
  </p:normalViewPr>
  <p:slideViewPr>
    <p:cSldViewPr>
      <p:cViewPr>
        <p:scale>
          <a:sx n="102" d="100"/>
          <a:sy n="102" d="100"/>
        </p:scale>
        <p:origin x="1000" y="400"/>
      </p:cViewPr>
      <p:guideLst>
        <p:guide orient="horz" pos="2160"/>
        <p:guide orient="horz" pos="576"/>
        <p:guide pos="2880"/>
        <p:guide pos="288"/>
      </p:guideLst>
    </p:cSldViewPr>
  </p:slideViewPr>
  <p:outlineViewPr>
    <p:cViewPr>
      <p:scale>
        <a:sx n="33" d="100"/>
        <a:sy n="33" d="100"/>
      </p:scale>
      <p:origin x="0" y="-16224"/>
    </p:cViewPr>
  </p:outlineViewPr>
  <p:notesTextViewPr>
    <p:cViewPr>
      <p:scale>
        <a:sx n="100" d="100"/>
        <a:sy n="100" d="100"/>
      </p:scale>
      <p:origin x="0" y="0"/>
    </p:cViewPr>
  </p:notesTextViewPr>
  <p:sorterViewPr>
    <p:cViewPr>
      <p:scale>
        <a:sx n="100" d="100"/>
        <a:sy n="100" d="100"/>
      </p:scale>
      <p:origin x="0" y="1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notesMaster" Target="notesMasters/notesMaster1.xml"/><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9" Type="http://schemas.openxmlformats.org/officeDocument/2006/relationships/customXml" Target="../customXml/item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70" Type="http://schemas.openxmlformats.org/officeDocument/2006/relationships/tableStyles" Target="tableStyles.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10" Type="http://schemas.openxmlformats.org/officeDocument/2006/relationships/customXml" Target="../customXml/item10.xml"/><Relationship Id="rId11" Type="http://schemas.openxmlformats.org/officeDocument/2006/relationships/slideMaster" Target="slideMasters/slideMaster1.xml"/><Relationship Id="rId1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05T09:29:35.630" idx="1">
    <p:pos x="4920" y="3050"/>
    <p:text>Changed department to district.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05T09:30:15.016" idx="2">
    <p:pos x="2904" y="500"/>
    <p:text>Maybe you should add your logo on this slide too.</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12-05T09:38:18.137" idx="3">
    <p:pos x="3621" y="1176"/>
    <p:text>Changed department to district. </p:text>
  </p:cm>
  <p:cm authorId="1" dt="2016-12-05T09:39:20.875" idx="4">
    <p:pos x="5008" y="1846"/>
    <p:text>changed interested to participating.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6-12-05T09:39:53.349" idx="5">
    <p:pos x="2457" y="2604"/>
    <p:text>Changed to district. </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en-US" sz="2000" dirty="0" smtClean="0"/>
            <a:t>Protocol topic Identified</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A75DE5EA-0E88-4A1C-B1EA-B4EE477D7AA1}">
      <dgm:prSet phldrT="[Text]" custT="1"/>
      <dgm:spPr/>
      <dgm:t>
        <a:bodyPr/>
        <a:lstStyle/>
        <a:p>
          <a:r>
            <a:rPr lang="en-US" sz="2000" dirty="0" smtClean="0"/>
            <a:t> Best of Protocols Extracted</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000" dirty="0" smtClean="0"/>
            <a:t>Similarities / identified </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1982B446-3706-4711-A6F1-3DC4DFE59A3A}">
      <dgm:prSet phldrT="[Text]" custT="1"/>
      <dgm:spPr/>
      <dgm:t>
        <a:bodyPr/>
        <a:lstStyle/>
        <a:p>
          <a:r>
            <a:rPr lang="en-US" sz="2000" dirty="0" smtClean="0"/>
            <a:t>Recommendations made </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BAD6DE81-DE4F-40EF-8526-A8F127A4BE33}">
      <dgm:prSet phldrT="[Text]" custT="1"/>
      <dgm:spPr/>
      <dgm:t>
        <a:bodyPr/>
        <a:lstStyle/>
        <a:p>
          <a:endParaRPr lang="en-US" sz="20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C7CCB8C4-BA8F-435B-96D2-651E5BBEE204}">
      <dgm:prSet phldrT="[Text]" custT="1"/>
      <dgm:spPr/>
      <dgm:t>
        <a:bodyPr/>
        <a:lstStyle/>
        <a:p>
          <a:r>
            <a:rPr lang="en-US" sz="2000" dirty="0" smtClean="0"/>
            <a:t>Comparison to EM literature, ACLS/ATLS/ PALS protocols</a:t>
          </a:r>
          <a:endParaRPr lang="en-US" sz="2000" dirty="0"/>
        </a:p>
      </dgm:t>
    </dgm:pt>
    <dgm:pt modelId="{7D6A4EA2-7BAB-433A-B969-4D95C96F0274}" type="sibTrans" cxnId="{679C1D1A-14EB-43D6-A6EB-15DB434BD9E3}">
      <dgm:prSet/>
      <dgm:spPr/>
      <dgm:t>
        <a:bodyPr/>
        <a:lstStyle/>
        <a:p>
          <a:endParaRPr lang="en-US" sz="2400"/>
        </a:p>
      </dgm:t>
    </dgm:pt>
    <dgm:pt modelId="{AD18367E-C5DB-45A4-A27B-B15954C86D0F}" type="parTrans" cxnId="{679C1D1A-14EB-43D6-A6EB-15DB434BD9E3}">
      <dgm:prSet/>
      <dgm:spPr/>
      <dgm:t>
        <a:bodyPr/>
        <a:lstStyle/>
        <a:p>
          <a:endParaRPr lang="en-US" sz="2400"/>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dgm:spPr/>
    </dgm:pt>
    <dgm:pt modelId="{03BFF21D-D046-B54B-B47B-461FBE4FF082}" type="pres">
      <dgm:prSet presAssocID="{455C831A-CCF5-4391-A2BE-9DF065D37587}" presName="arrowDiagram5" presStyleCnt="0"/>
      <dgm:spPr/>
    </dgm:pt>
    <dgm:pt modelId="{79346176-263C-E346-B281-A146CF49A749}" type="pres">
      <dgm:prSet presAssocID="{1E3A074B-8EC3-4AC7-ADB8-C53A583CA2D1}" presName="bullet5a" presStyleLbl="node1" presStyleIdx="0" presStyleCnt="5"/>
      <dgm:spPr/>
    </dgm:pt>
    <dgm:pt modelId="{11B9D983-58AB-1348-A6EE-495A7F231BF1}" type="pres">
      <dgm:prSet presAssocID="{1E3A074B-8EC3-4AC7-ADB8-C53A583CA2D1}" presName="textBox5a" presStyleLbl="revTx" presStyleIdx="0" presStyleCnt="5">
        <dgm:presLayoutVars>
          <dgm:bulletEnabled val="1"/>
        </dgm:presLayoutVars>
      </dgm:prSet>
      <dgm:spPr/>
      <dgm:t>
        <a:bodyPr/>
        <a:lstStyle/>
        <a:p>
          <a:endParaRPr lang="en-US"/>
        </a:p>
      </dgm:t>
    </dgm:pt>
    <dgm:pt modelId="{91D40A55-779D-4C4E-9AE0-3AD3FA532DB6}" type="pres">
      <dgm:prSet presAssocID="{A39C9339-F7BC-4A9F-AF8A-3B9741B27413}" presName="bullet5b" presStyleLbl="node1" presStyleIdx="1" presStyleCnt="5"/>
      <dgm:spPr/>
    </dgm:pt>
    <dgm:pt modelId="{E4328AE4-69F5-4B46-93F0-5D2E40D84521}" type="pres">
      <dgm:prSet presAssocID="{A39C9339-F7BC-4A9F-AF8A-3B9741B27413}" presName="textBox5b" presStyleLbl="revTx" presStyleIdx="1" presStyleCnt="5">
        <dgm:presLayoutVars>
          <dgm:bulletEnabled val="1"/>
        </dgm:presLayoutVars>
      </dgm:prSet>
      <dgm:spPr/>
      <dgm:t>
        <a:bodyPr/>
        <a:lstStyle/>
        <a:p>
          <a:endParaRPr lang="en-US"/>
        </a:p>
      </dgm:t>
    </dgm:pt>
    <dgm:pt modelId="{23D54992-B0E7-D540-949E-B78D391E1313}" type="pres">
      <dgm:prSet presAssocID="{C7CCB8C4-BA8F-435B-96D2-651E5BBEE204}" presName="bullet5c" presStyleLbl="node1" presStyleIdx="2" presStyleCnt="5"/>
      <dgm:spPr/>
    </dgm:pt>
    <dgm:pt modelId="{A62718CD-F8E8-6443-A9CE-2EB6A786859C}" type="pres">
      <dgm:prSet presAssocID="{C7CCB8C4-BA8F-435B-96D2-651E5BBEE204}" presName="textBox5c" presStyleLbl="revTx" presStyleIdx="2" presStyleCnt="5">
        <dgm:presLayoutVars>
          <dgm:bulletEnabled val="1"/>
        </dgm:presLayoutVars>
      </dgm:prSet>
      <dgm:spPr/>
      <dgm:t>
        <a:bodyPr/>
        <a:lstStyle/>
        <a:p>
          <a:endParaRPr lang="en-US"/>
        </a:p>
      </dgm:t>
    </dgm:pt>
    <dgm:pt modelId="{CB9627EE-3120-E244-989F-53FDC4D21356}" type="pres">
      <dgm:prSet presAssocID="{A75DE5EA-0E88-4A1C-B1EA-B4EE477D7AA1}" presName="bullet5d" presStyleLbl="node1" presStyleIdx="3" presStyleCnt="5"/>
      <dgm:spPr/>
    </dgm:pt>
    <dgm:pt modelId="{8D2A1C12-F6B8-A345-B5BF-45B246D364B4}" type="pres">
      <dgm:prSet presAssocID="{A75DE5EA-0E88-4A1C-B1EA-B4EE477D7AA1}" presName="textBox5d" presStyleLbl="revTx" presStyleIdx="3" presStyleCnt="5">
        <dgm:presLayoutVars>
          <dgm:bulletEnabled val="1"/>
        </dgm:presLayoutVars>
      </dgm:prSet>
      <dgm:spPr/>
      <dgm:t>
        <a:bodyPr/>
        <a:lstStyle/>
        <a:p>
          <a:endParaRPr lang="en-US"/>
        </a:p>
      </dgm:t>
    </dgm:pt>
    <dgm:pt modelId="{C7D44023-6EDC-8443-A897-64BCB943EF37}" type="pres">
      <dgm:prSet presAssocID="{1982B446-3706-4711-A6F1-3DC4DFE59A3A}" presName="bullet5e" presStyleLbl="node1" presStyleIdx="4" presStyleCnt="5"/>
      <dgm:spPr/>
    </dgm:pt>
    <dgm:pt modelId="{8FD2741A-B943-084F-B027-793523CF548B}" type="pres">
      <dgm:prSet presAssocID="{1982B446-3706-4711-A6F1-3DC4DFE59A3A}" presName="textBox5e" presStyleLbl="revTx" presStyleIdx="4" presStyleCnt="5">
        <dgm:presLayoutVars>
          <dgm:bulletEnabled val="1"/>
        </dgm:presLayoutVars>
      </dgm:prSet>
      <dgm:spPr/>
      <dgm:t>
        <a:bodyPr/>
        <a:lstStyle/>
        <a:p>
          <a:endParaRPr lang="en-US"/>
        </a:p>
      </dgm:t>
    </dgm:pt>
  </dgm:ptLst>
  <dgm:cxnLst>
    <dgm:cxn modelId="{2BF1F588-7075-1345-99E8-2D3D6DBF20E8}" type="presOf" srcId="{1982B446-3706-4711-A6F1-3DC4DFE59A3A}" destId="{8FD2741A-B943-084F-B027-793523CF548B}" srcOrd="0" destOrd="0" presId="urn:microsoft.com/office/officeart/2005/8/layout/arrow2"/>
    <dgm:cxn modelId="{39ECB7E7-30E3-4A3C-AAF0-553A3160CF23}" type="presOf" srcId="{455C831A-CCF5-4391-A2BE-9DF065D37587}" destId="{E220828C-C958-4FCF-B52F-02D7F5D17607}" srcOrd="0" destOrd="0" presId="urn:microsoft.com/office/officeart/2005/8/layout/arrow2"/>
    <dgm:cxn modelId="{C046B47B-54D4-F14A-B1DB-4D2AF461230E}" type="presOf" srcId="{1E3A074B-8EC3-4AC7-ADB8-C53A583CA2D1}" destId="{11B9D983-58AB-1348-A6EE-495A7F231BF1}" srcOrd="0" destOrd="0"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BF777ED0-A485-405A-BFCD-E378EF965464}" srcId="{455C831A-CCF5-4391-A2BE-9DF065D37587}" destId="{A39C9339-F7BC-4A9F-AF8A-3B9741B27413}" srcOrd="1" destOrd="0" parTransId="{26699644-3B9B-4794-926C-D854282146D8}" sibTransId="{3E2FBE5E-2D29-4C39-97D1-424264F1308F}"/>
    <dgm:cxn modelId="{2D9DF0EB-E9B4-8B44-AF5D-517BBBF81224}" type="presOf" srcId="{A75DE5EA-0E88-4A1C-B1EA-B4EE477D7AA1}" destId="{8D2A1C12-F6B8-A345-B5BF-45B246D364B4}" srcOrd="0" destOrd="0" presId="urn:microsoft.com/office/officeart/2005/8/layout/arrow2"/>
    <dgm:cxn modelId="{679C1D1A-14EB-43D6-A6EB-15DB434BD9E3}" srcId="{455C831A-CCF5-4391-A2BE-9DF065D37587}" destId="{C7CCB8C4-BA8F-435B-96D2-651E5BBEE204}" srcOrd="2" destOrd="0" parTransId="{AD18367E-C5DB-45A4-A27B-B15954C86D0F}" sibTransId="{7D6A4EA2-7BAB-433A-B969-4D95C96F0274}"/>
    <dgm:cxn modelId="{D09152C8-0058-4F02-AE9F-59A443534AE8}" srcId="{455C831A-CCF5-4391-A2BE-9DF065D37587}" destId="{A75DE5EA-0E88-4A1C-B1EA-B4EE477D7AA1}" srcOrd="3" destOrd="0" parTransId="{48157EE2-9BD9-48FE-A422-276C84F2470D}" sibTransId="{03226FF3-250B-4000-A0B5-00FF0F1D75A5}"/>
    <dgm:cxn modelId="{7DD07C3D-EA79-49EE-93EE-865A49AB8425}" srcId="{455C831A-CCF5-4391-A2BE-9DF065D37587}" destId="{1982B446-3706-4711-A6F1-3DC4DFE59A3A}" srcOrd="4" destOrd="0" parTransId="{33D0F32B-ABD3-423A-818A-28D89377B172}" sibTransId="{6C0374E5-7FC4-4DEF-BC17-94C58A35DE3F}"/>
    <dgm:cxn modelId="{293E3154-15DE-4C13-93DE-664CEAB9F0AF}" srcId="{455C831A-CCF5-4391-A2BE-9DF065D37587}" destId="{BAD6DE81-DE4F-40EF-8526-A8F127A4BE33}" srcOrd="5" destOrd="0" parTransId="{3224C504-155F-4C9F-93C7-83D8D4CEC1B4}" sibTransId="{6252B9CC-7427-40BA-B706-E629F53D4B22}"/>
    <dgm:cxn modelId="{27E80A56-C948-5348-89D0-6630AFCF9BD2}" type="presOf" srcId="{C7CCB8C4-BA8F-435B-96D2-651E5BBEE204}" destId="{A62718CD-F8E8-6443-A9CE-2EB6A786859C}" srcOrd="0" destOrd="0" presId="urn:microsoft.com/office/officeart/2005/8/layout/arrow2"/>
    <dgm:cxn modelId="{3034F15D-583F-7A4C-98D2-31C7AE3C14C3}" type="presOf" srcId="{A39C9339-F7BC-4A9F-AF8A-3B9741B27413}" destId="{E4328AE4-69F5-4B46-93F0-5D2E40D84521}" srcOrd="0" destOrd="0" presId="urn:microsoft.com/office/officeart/2005/8/layout/arrow2"/>
    <dgm:cxn modelId="{CDB3CFA4-6064-4BD5-9F4C-2C85AFCC5E37}" type="presParOf" srcId="{E220828C-C958-4FCF-B52F-02D7F5D17607}" destId="{82ED47FD-CD8E-4EC8-A7E3-BF3AC4BC5C1A}" srcOrd="0" destOrd="0" presId="urn:microsoft.com/office/officeart/2005/8/layout/arrow2"/>
    <dgm:cxn modelId="{E7412A49-89A7-2142-8F1B-2F7B6995AC8B}" type="presParOf" srcId="{E220828C-C958-4FCF-B52F-02D7F5D17607}" destId="{03BFF21D-D046-B54B-B47B-461FBE4FF082}" srcOrd="1" destOrd="0" presId="urn:microsoft.com/office/officeart/2005/8/layout/arrow2"/>
    <dgm:cxn modelId="{AA7B154C-316D-914A-9C86-8E61DC548BF3}" type="presParOf" srcId="{03BFF21D-D046-B54B-B47B-461FBE4FF082}" destId="{79346176-263C-E346-B281-A146CF49A749}" srcOrd="0" destOrd="0" presId="urn:microsoft.com/office/officeart/2005/8/layout/arrow2"/>
    <dgm:cxn modelId="{76B58F97-BF8C-1545-9015-612281AF190E}" type="presParOf" srcId="{03BFF21D-D046-B54B-B47B-461FBE4FF082}" destId="{11B9D983-58AB-1348-A6EE-495A7F231BF1}" srcOrd="1" destOrd="0" presId="urn:microsoft.com/office/officeart/2005/8/layout/arrow2"/>
    <dgm:cxn modelId="{3EA35CEE-0ABA-B246-AE7D-6F4CF991080C}" type="presParOf" srcId="{03BFF21D-D046-B54B-B47B-461FBE4FF082}" destId="{91D40A55-779D-4C4E-9AE0-3AD3FA532DB6}" srcOrd="2" destOrd="0" presId="urn:microsoft.com/office/officeart/2005/8/layout/arrow2"/>
    <dgm:cxn modelId="{152F2813-2FE1-6444-8999-B1E0DBF63588}" type="presParOf" srcId="{03BFF21D-D046-B54B-B47B-461FBE4FF082}" destId="{E4328AE4-69F5-4B46-93F0-5D2E40D84521}" srcOrd="3" destOrd="0" presId="urn:microsoft.com/office/officeart/2005/8/layout/arrow2"/>
    <dgm:cxn modelId="{14C3E40C-C6E3-3646-931E-63A6AC044B48}" type="presParOf" srcId="{03BFF21D-D046-B54B-B47B-461FBE4FF082}" destId="{23D54992-B0E7-D540-949E-B78D391E1313}" srcOrd="4" destOrd="0" presId="urn:microsoft.com/office/officeart/2005/8/layout/arrow2"/>
    <dgm:cxn modelId="{9AE96A26-5E1F-D64E-B889-7FD39B471036}" type="presParOf" srcId="{03BFF21D-D046-B54B-B47B-461FBE4FF082}" destId="{A62718CD-F8E8-6443-A9CE-2EB6A786859C}" srcOrd="5" destOrd="0" presId="urn:microsoft.com/office/officeart/2005/8/layout/arrow2"/>
    <dgm:cxn modelId="{0A44AE9D-0CC5-2540-B71E-7DCAA63B17E4}" type="presParOf" srcId="{03BFF21D-D046-B54B-B47B-461FBE4FF082}" destId="{CB9627EE-3120-E244-989F-53FDC4D21356}" srcOrd="6" destOrd="0" presId="urn:microsoft.com/office/officeart/2005/8/layout/arrow2"/>
    <dgm:cxn modelId="{20B20041-7D6A-9349-A348-8B9902BD1D6B}" type="presParOf" srcId="{03BFF21D-D046-B54B-B47B-461FBE4FF082}" destId="{8D2A1C12-F6B8-A345-B5BF-45B246D364B4}" srcOrd="7" destOrd="0" presId="urn:microsoft.com/office/officeart/2005/8/layout/arrow2"/>
    <dgm:cxn modelId="{605B739D-9333-DA48-B496-1BD19DF3A148}" type="presParOf" srcId="{03BFF21D-D046-B54B-B47B-461FBE4FF082}" destId="{C7D44023-6EDC-8443-A897-64BCB943EF37}" srcOrd="8" destOrd="0" presId="urn:microsoft.com/office/officeart/2005/8/layout/arrow2"/>
    <dgm:cxn modelId="{222D2101-A5BA-264B-83D2-DEC0B5F73538}" type="presParOf" srcId="{03BFF21D-D046-B54B-B47B-461FBE4FF082}" destId="{8FD2741A-B943-084F-B027-793523CF548B}"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chevron1" loCatId="process" qsTypeId="urn:microsoft.com/office/officeart/2005/8/quickstyle/3d1" qsCatId="3D" csTypeId="urn:microsoft.com/office/officeart/2005/8/colors/colorful3" csCatId="colorful" phldr="1"/>
      <dgm:spPr/>
      <dgm:t>
        <a:bodyPr/>
        <a:lstStyle/>
        <a:p>
          <a:endParaRPr lang="en-US"/>
        </a:p>
      </dgm:t>
    </dgm:pt>
    <dgm:pt modelId="{25761703-EE26-4CA8-B049-3F157889CE06}">
      <dgm:prSet phldrT="[Text]" custT="1"/>
      <dgm:spPr/>
      <dgm:t>
        <a:bodyPr/>
        <a:lstStyle/>
        <a:p>
          <a:r>
            <a:rPr lang="en-US" sz="1800" dirty="0" smtClean="0">
              <a:latin typeface="+mn-lt"/>
              <a:cs typeface="Times New Roman" pitchFamily="18" charset="0"/>
            </a:rPr>
            <a:t>Cross Reference Protocol in Analysis</a:t>
          </a:r>
          <a:endParaRPr lang="en-US" sz="1800" dirty="0">
            <a:latin typeface="+mn-lt"/>
            <a:cs typeface="Times New Roman" pitchFamily="18" charset="0"/>
          </a:endParaRPr>
        </a:p>
      </dgm:t>
    </dgm:pt>
    <dgm:pt modelId="{5EE1D751-E7E3-4E30-AC49-4C8227478F52}" type="parTrans" cxnId="{B4023F34-1758-4145-893F-044E6D16D52E}">
      <dgm:prSet/>
      <dgm:spPr/>
      <dgm:t>
        <a:bodyPr/>
        <a:lstStyle/>
        <a:p>
          <a:endParaRPr lang="en-US" sz="2800"/>
        </a:p>
      </dgm:t>
    </dgm:pt>
    <dgm:pt modelId="{B74F6A51-714F-4AA7-B42B-E7F20847B954}" type="sibTrans" cxnId="{B4023F34-1758-4145-893F-044E6D16D52E}">
      <dgm:prSet/>
      <dgm:spPr/>
      <dgm:t>
        <a:bodyPr/>
        <a:lstStyle/>
        <a:p>
          <a:endParaRPr lang="en-US" sz="2800"/>
        </a:p>
      </dgm:t>
    </dgm:pt>
    <dgm:pt modelId="{1487266A-1378-8744-AA6C-4F193636719D}">
      <dgm:prSet custT="1"/>
      <dgm:spPr/>
      <dgm:t>
        <a:bodyPr/>
        <a:lstStyle/>
        <a:p>
          <a:r>
            <a:rPr lang="en-US" sz="1800" dirty="0" smtClean="0">
              <a:latin typeface="+mn-lt"/>
              <a:cs typeface="Times New Roman" panose="02020603050405020304" pitchFamily="18" charset="0"/>
            </a:rPr>
            <a:t>Open Combined PDF From Washoe</a:t>
          </a:r>
          <a:endParaRPr lang="en-US" sz="1800" dirty="0">
            <a:latin typeface="+mn-lt"/>
            <a:cs typeface="Times New Roman" panose="02020603050405020304" pitchFamily="18" charset="0"/>
          </a:endParaRPr>
        </a:p>
      </dgm:t>
    </dgm:pt>
    <dgm:pt modelId="{FBEBD262-A5CA-3D4E-A6DF-ED970994BC13}" type="parTrans" cxnId="{3F0442FC-6E19-6C41-A7A1-48AD384B4B8A}">
      <dgm:prSet/>
      <dgm:spPr/>
      <dgm:t>
        <a:bodyPr/>
        <a:lstStyle/>
        <a:p>
          <a:endParaRPr lang="en-US"/>
        </a:p>
      </dgm:t>
    </dgm:pt>
    <dgm:pt modelId="{C737A67A-089A-C342-A8AD-1C09E66BAA9B}" type="sibTrans" cxnId="{3F0442FC-6E19-6C41-A7A1-48AD384B4B8A}">
      <dgm:prSet/>
      <dgm:spPr/>
      <dgm:t>
        <a:bodyPr/>
        <a:lstStyle/>
        <a:p>
          <a:endParaRPr lang="en-US"/>
        </a:p>
      </dgm:t>
    </dgm:pt>
    <dgm:pt modelId="{E731978B-F94B-47D7-AFDE-5668EE8523C9}">
      <dgm:prSet custT="1"/>
      <dgm:spPr/>
      <dgm:t>
        <a:bodyPr/>
        <a:lstStyle/>
        <a:p>
          <a:r>
            <a:rPr lang="en-US" sz="1800" dirty="0" smtClean="0">
              <a:latin typeface="+mn-lt"/>
              <a:cs typeface="Times New Roman" pitchFamily="18" charset="0"/>
            </a:rPr>
            <a:t>Recommendation</a:t>
          </a:r>
          <a:endParaRPr lang="en-US" sz="1800" dirty="0">
            <a:latin typeface="+mn-lt"/>
            <a:cs typeface="Times New Roman" pitchFamily="18" charset="0"/>
          </a:endParaRPr>
        </a:p>
      </dgm:t>
    </dgm:pt>
    <dgm:pt modelId="{EE1B103E-6B40-4F05-8FE6-0D6F6D6931A3}" type="sibTrans" cxnId="{4F7CA4AE-94FE-4378-A583-281ED01F3A26}">
      <dgm:prSet/>
      <dgm:spPr/>
      <dgm:t>
        <a:bodyPr/>
        <a:lstStyle/>
        <a:p>
          <a:endParaRPr lang="en-US" sz="2800"/>
        </a:p>
      </dgm:t>
    </dgm:pt>
    <dgm:pt modelId="{347D0D83-196D-4ACE-95D8-CD164212347B}" type="parTrans" cxnId="{4F7CA4AE-94FE-4378-A583-281ED01F3A26}">
      <dgm:prSet/>
      <dgm:spPr/>
      <dgm:t>
        <a:bodyPr/>
        <a:lstStyle/>
        <a:p>
          <a:endParaRPr lang="en-US" sz="2800"/>
        </a:p>
      </dgm:t>
    </dgm:pt>
    <dgm:pt modelId="{83BF0D0E-CEE2-4D71-A59A-24428141268C}" type="pres">
      <dgm:prSet presAssocID="{8BBD982B-F274-4BA3-8F19-028AA15117A4}" presName="Name0" presStyleCnt="0">
        <dgm:presLayoutVars>
          <dgm:dir/>
          <dgm:animLvl val="lvl"/>
          <dgm:resizeHandles val="exact"/>
        </dgm:presLayoutVars>
      </dgm:prSet>
      <dgm:spPr/>
      <dgm:t>
        <a:bodyPr/>
        <a:lstStyle/>
        <a:p>
          <a:endParaRPr lang="en-US"/>
        </a:p>
      </dgm:t>
    </dgm:pt>
    <dgm:pt modelId="{5DCEA8AE-AB5A-BF43-A4D4-A1D5E6CBB2BD}" type="pres">
      <dgm:prSet presAssocID="{1487266A-1378-8744-AA6C-4F193636719D}" presName="parTxOnly" presStyleLbl="node1" presStyleIdx="0" presStyleCnt="3">
        <dgm:presLayoutVars>
          <dgm:chMax val="0"/>
          <dgm:chPref val="0"/>
          <dgm:bulletEnabled val="1"/>
        </dgm:presLayoutVars>
      </dgm:prSet>
      <dgm:spPr/>
      <dgm:t>
        <a:bodyPr/>
        <a:lstStyle/>
        <a:p>
          <a:endParaRPr lang="en-US"/>
        </a:p>
      </dgm:t>
    </dgm:pt>
    <dgm:pt modelId="{48B9DFD0-BC00-4044-9D26-64D097ED48DB}" type="pres">
      <dgm:prSet presAssocID="{C737A67A-089A-C342-A8AD-1C09E66BAA9B}" presName="parTxOnlySpace" presStyleCnt="0"/>
      <dgm:spPr/>
    </dgm:pt>
    <dgm:pt modelId="{40E75915-E9B1-4ABD-839B-3CFD5E25D23D}" type="pres">
      <dgm:prSet presAssocID="{25761703-EE26-4CA8-B049-3F157889CE06}" presName="parTxOnly" presStyleLbl="node1" presStyleIdx="1" presStyleCnt="3">
        <dgm:presLayoutVars>
          <dgm:chMax val="0"/>
          <dgm:chPref val="0"/>
          <dgm:bulletEnabled val="1"/>
        </dgm:presLayoutVars>
      </dgm:prSet>
      <dgm:spPr/>
      <dgm:t>
        <a:bodyPr/>
        <a:lstStyle/>
        <a:p>
          <a:endParaRPr lang="en-US"/>
        </a:p>
      </dgm:t>
    </dgm:pt>
    <dgm:pt modelId="{3AD7AFE4-5A8A-4232-8024-F2443FC198F5}" type="pres">
      <dgm:prSet presAssocID="{B74F6A51-714F-4AA7-B42B-E7F20847B954}" presName="parTxOnlySpace" presStyleCnt="0"/>
      <dgm:spPr/>
      <dgm:t>
        <a:bodyPr/>
        <a:lstStyle/>
        <a:p>
          <a:endParaRPr lang="en-US"/>
        </a:p>
      </dgm:t>
    </dgm:pt>
    <dgm:pt modelId="{D3FAEA15-74EA-44F0-B324-8062485B62BB}" type="pres">
      <dgm:prSet presAssocID="{E731978B-F94B-47D7-AFDE-5668EE8523C9}" presName="parTxOnly" presStyleLbl="node1" presStyleIdx="2" presStyleCnt="3">
        <dgm:presLayoutVars>
          <dgm:chMax val="0"/>
          <dgm:chPref val="0"/>
          <dgm:bulletEnabled val="1"/>
        </dgm:presLayoutVars>
      </dgm:prSet>
      <dgm:spPr/>
      <dgm:t>
        <a:bodyPr/>
        <a:lstStyle/>
        <a:p>
          <a:endParaRPr lang="en-US"/>
        </a:p>
      </dgm:t>
    </dgm:pt>
  </dgm:ptLst>
  <dgm:cxnLst>
    <dgm:cxn modelId="{4F7CA4AE-94FE-4378-A583-281ED01F3A26}" srcId="{8BBD982B-F274-4BA3-8F19-028AA15117A4}" destId="{E731978B-F94B-47D7-AFDE-5668EE8523C9}" srcOrd="2" destOrd="0" parTransId="{347D0D83-196D-4ACE-95D8-CD164212347B}" sibTransId="{EE1B103E-6B40-4F05-8FE6-0D6F6D6931A3}"/>
    <dgm:cxn modelId="{3F0442FC-6E19-6C41-A7A1-48AD384B4B8A}" srcId="{8BBD982B-F274-4BA3-8F19-028AA15117A4}" destId="{1487266A-1378-8744-AA6C-4F193636719D}" srcOrd="0" destOrd="0" parTransId="{FBEBD262-A5CA-3D4E-A6DF-ED970994BC13}" sibTransId="{C737A67A-089A-C342-A8AD-1C09E66BAA9B}"/>
    <dgm:cxn modelId="{DC056326-DA74-4287-8DA6-B9ACBF790071}" type="presOf" srcId="{E731978B-F94B-47D7-AFDE-5668EE8523C9}" destId="{D3FAEA15-74EA-44F0-B324-8062485B62BB}" srcOrd="0" destOrd="0" presId="urn:microsoft.com/office/officeart/2005/8/layout/chevron1"/>
    <dgm:cxn modelId="{61E93191-42D8-4310-AABD-F14895C93665}" type="presOf" srcId="{25761703-EE26-4CA8-B049-3F157889CE06}" destId="{40E75915-E9B1-4ABD-839B-3CFD5E25D23D}" srcOrd="0" destOrd="0" presId="urn:microsoft.com/office/officeart/2005/8/layout/chevron1"/>
    <dgm:cxn modelId="{59A36210-EB37-3740-86BE-DE2615A00DC4}" type="presOf" srcId="{1487266A-1378-8744-AA6C-4F193636719D}" destId="{5DCEA8AE-AB5A-BF43-A4D4-A1D5E6CBB2BD}" srcOrd="0" destOrd="0" presId="urn:microsoft.com/office/officeart/2005/8/layout/chevron1"/>
    <dgm:cxn modelId="{682E7548-4AF8-4921-B629-7B3FC43AEF53}" type="presOf" srcId="{8BBD982B-F274-4BA3-8F19-028AA15117A4}" destId="{83BF0D0E-CEE2-4D71-A59A-24428141268C}" srcOrd="0" destOrd="0" presId="urn:microsoft.com/office/officeart/2005/8/layout/chevron1"/>
    <dgm:cxn modelId="{B4023F34-1758-4145-893F-044E6D16D52E}" srcId="{8BBD982B-F274-4BA3-8F19-028AA15117A4}" destId="{25761703-EE26-4CA8-B049-3F157889CE06}" srcOrd="1" destOrd="0" parTransId="{5EE1D751-E7E3-4E30-AC49-4C8227478F52}" sibTransId="{B74F6A51-714F-4AA7-B42B-E7F20847B954}"/>
    <dgm:cxn modelId="{554B59AD-A31C-0444-8B37-10ABB269E9D0}" type="presParOf" srcId="{83BF0D0E-CEE2-4D71-A59A-24428141268C}" destId="{5DCEA8AE-AB5A-BF43-A4D4-A1D5E6CBB2BD}" srcOrd="0" destOrd="0" presId="urn:microsoft.com/office/officeart/2005/8/layout/chevron1"/>
    <dgm:cxn modelId="{513109E7-F6E1-BB49-99B2-E79ED108B4B9}" type="presParOf" srcId="{83BF0D0E-CEE2-4D71-A59A-24428141268C}" destId="{48B9DFD0-BC00-4044-9D26-64D097ED48DB}" srcOrd="1" destOrd="0" presId="urn:microsoft.com/office/officeart/2005/8/layout/chevron1"/>
    <dgm:cxn modelId="{C6FA9EBA-14A9-48E5-B9BB-DA02EF6648A3}" type="presParOf" srcId="{83BF0D0E-CEE2-4D71-A59A-24428141268C}" destId="{40E75915-E9B1-4ABD-839B-3CFD5E25D23D}" srcOrd="2" destOrd="0" presId="urn:microsoft.com/office/officeart/2005/8/layout/chevron1"/>
    <dgm:cxn modelId="{AE8E3189-1669-4505-AC2F-437FB7BD0243}" type="presParOf" srcId="{83BF0D0E-CEE2-4D71-A59A-24428141268C}" destId="{3AD7AFE4-5A8A-4232-8024-F2443FC198F5}" srcOrd="3" destOrd="0" presId="urn:microsoft.com/office/officeart/2005/8/layout/chevron1"/>
    <dgm:cxn modelId="{0FAD4CD9-20C3-45A0-9911-6E5A4EDE3749}" type="presParOf" srcId="{83BF0D0E-CEE2-4D71-A59A-24428141268C}" destId="{D3FAEA15-74EA-44F0-B324-8062485B62B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en-US"/>
        </a:p>
      </dgm:t>
    </dgm:pt>
    <dgm:pt modelId="{D3864EA6-13E7-440F-948B-8118F5878A44}">
      <dgm:prSet phldrT="[Text]" custT="1"/>
      <dgm:spPr/>
      <dgm:t>
        <a:bodyPr/>
        <a:lstStyle/>
        <a:p>
          <a:r>
            <a:rPr lang="en-US" sz="1600" dirty="0" smtClean="0"/>
            <a:t>Patient</a:t>
          </a:r>
          <a:endParaRPr lang="en-US" sz="1600" dirty="0"/>
        </a:p>
      </dgm:t>
    </dgm:pt>
    <dgm:pt modelId="{5F920266-1B6A-4D7D-8C8B-D20E2934BF67}" type="parTrans" cxnId="{7834DFDC-DD97-4D0F-B547-27AB53428B4B}">
      <dgm:prSet/>
      <dgm:spPr/>
      <dgm:t>
        <a:bodyPr/>
        <a:lstStyle/>
        <a:p>
          <a:endParaRPr lang="en-US"/>
        </a:p>
      </dgm:t>
    </dgm:pt>
    <dgm:pt modelId="{F4FE127A-F33D-4F59-961D-A505D5A781EE}" type="sibTrans" cxnId="{7834DFDC-DD97-4D0F-B547-27AB53428B4B}">
      <dgm:prSet/>
      <dgm:spPr/>
      <dgm:t>
        <a:bodyPr/>
        <a:lstStyle/>
        <a:p>
          <a:endParaRPr lang="en-US"/>
        </a:p>
      </dgm:t>
    </dgm:pt>
    <dgm:pt modelId="{813DB034-1CFA-4CE1-8536-6BC256192226}">
      <dgm:prSet phldrT="[Text]" custT="1"/>
      <dgm:spPr/>
      <dgm:t>
        <a:bodyPr/>
        <a:lstStyle/>
        <a:p>
          <a:r>
            <a:rPr lang="en-US" sz="1600" dirty="0" smtClean="0"/>
            <a:t>EMTs</a:t>
          </a:r>
          <a:endParaRPr lang="en-US" sz="1100" dirty="0"/>
        </a:p>
      </dgm:t>
    </dgm:pt>
    <dgm:pt modelId="{ED3CCD02-8D75-4A08-AD85-C5F828B29313}" type="parTrans" cxnId="{41966F54-3C25-450E-8104-04B2B9165959}">
      <dgm:prSet/>
      <dgm:spPr/>
      <dgm:t>
        <a:bodyPr/>
        <a:lstStyle/>
        <a:p>
          <a:endParaRPr lang="en-US"/>
        </a:p>
      </dgm:t>
    </dgm:pt>
    <dgm:pt modelId="{F3516F2D-4619-4753-A81E-130803DFBFC7}" type="sibTrans" cxnId="{41966F54-3C25-450E-8104-04B2B9165959}">
      <dgm:prSet/>
      <dgm:spPr/>
      <dgm:t>
        <a:bodyPr/>
        <a:lstStyle/>
        <a:p>
          <a:endParaRPr lang="en-US"/>
        </a:p>
      </dgm:t>
    </dgm:pt>
    <dgm:pt modelId="{6461E40C-FAF1-4C11-9CA4-01B7756558A8}">
      <dgm:prSet phldrT="[Text]" custT="1"/>
      <dgm:spPr/>
      <dgm:t>
        <a:bodyPr lIns="0" tIns="0" rIns="0" bIns="0"/>
        <a:lstStyle/>
        <a:p>
          <a:r>
            <a:rPr lang="en-US" sz="1600" spc="-10" baseline="0" dirty="0" smtClean="0"/>
            <a:t>EMT-I</a:t>
          </a:r>
          <a:endParaRPr lang="en-US" sz="1300" spc="-10" baseline="0" dirty="0"/>
        </a:p>
      </dgm:t>
    </dgm:pt>
    <dgm:pt modelId="{5418FCE5-0AC2-479F-8F47-D35F7A60BD8D}" type="parTrans" cxnId="{5EBF790F-CC7C-4BBA-98A7-614FB5283795}">
      <dgm:prSet/>
      <dgm:spPr/>
      <dgm:t>
        <a:bodyPr/>
        <a:lstStyle/>
        <a:p>
          <a:endParaRPr lang="en-US"/>
        </a:p>
      </dgm:t>
    </dgm:pt>
    <dgm:pt modelId="{3D67A8BA-4FB2-401F-A3C1-92132B645061}" type="sibTrans" cxnId="{5EBF790F-CC7C-4BBA-98A7-614FB5283795}">
      <dgm:prSet/>
      <dgm:spPr/>
      <dgm:t>
        <a:bodyPr/>
        <a:lstStyle/>
        <a:p>
          <a:endParaRPr lang="en-US"/>
        </a:p>
      </dgm:t>
    </dgm:pt>
    <dgm:pt modelId="{14E5A95F-9DC9-4E33-B709-14C57323ACAA}">
      <dgm:prSet phldrT="[Text]" custT="1"/>
      <dgm:spPr/>
      <dgm:t>
        <a:bodyPr/>
        <a:lstStyle/>
        <a:p>
          <a:r>
            <a:rPr lang="en-US" sz="1600" dirty="0" smtClean="0"/>
            <a:t>Paramedics</a:t>
          </a:r>
          <a:endParaRPr lang="en-US" sz="1100" dirty="0"/>
        </a:p>
      </dgm:t>
    </dgm:pt>
    <dgm:pt modelId="{CFE62A0D-AFCB-42FF-A2F7-4127DE6E4A06}" type="parTrans" cxnId="{B78770BC-227B-404F-8185-2F70ECA32605}">
      <dgm:prSet/>
      <dgm:spPr/>
      <dgm:t>
        <a:bodyPr/>
        <a:lstStyle/>
        <a:p>
          <a:endParaRPr lang="en-US"/>
        </a:p>
      </dgm:t>
    </dgm:pt>
    <dgm:pt modelId="{87455A86-154D-4572-BF6D-F5FEBED08194}" type="sibTrans" cxnId="{B78770BC-227B-404F-8185-2F70ECA32605}">
      <dgm:prSet/>
      <dgm:spPr/>
      <dgm:t>
        <a:bodyPr/>
        <a:lstStyle/>
        <a:p>
          <a:endParaRPr lang="en-US"/>
        </a:p>
      </dgm:t>
    </dgm:pt>
    <dgm:pt modelId="{9A038BAD-1DAA-4E08-AF5C-7A535C3A31A3}">
      <dgm:prSet phldrT="[Text]" custT="1"/>
      <dgm:spPr/>
      <dgm:t>
        <a:bodyPr/>
        <a:lstStyle/>
        <a:p>
          <a:r>
            <a:rPr lang="en-US" sz="1600" dirty="0" smtClean="0"/>
            <a:t>Medical</a:t>
          </a:r>
          <a:r>
            <a:rPr lang="en-US" sz="1400" dirty="0" smtClean="0"/>
            <a:t> </a:t>
          </a:r>
          <a:r>
            <a:rPr lang="en-US" sz="1600" dirty="0" smtClean="0"/>
            <a:t>Director</a:t>
          </a:r>
          <a:endParaRPr lang="en-US" sz="1400" dirty="0"/>
        </a:p>
      </dgm:t>
    </dgm:pt>
    <dgm:pt modelId="{E1D6882F-7F41-4B9B-8326-079D0B7775D3}" type="parTrans" cxnId="{F67B8136-3A2B-408C-9570-C50B3786C6D1}">
      <dgm:prSet/>
      <dgm:spPr/>
      <dgm:t>
        <a:bodyPr/>
        <a:lstStyle/>
        <a:p>
          <a:endParaRPr lang="en-US"/>
        </a:p>
      </dgm:t>
    </dgm:pt>
    <dgm:pt modelId="{BF904E21-59DA-42DB-BE7C-359EAF11BFDB}" type="sibTrans" cxnId="{F67B8136-3A2B-408C-9570-C50B3786C6D1}">
      <dgm:prSet/>
      <dgm:spPr/>
      <dgm:t>
        <a:bodyPr/>
        <a:lstStyle/>
        <a:p>
          <a:endParaRPr lang="en-US"/>
        </a:p>
      </dgm:t>
    </dgm:pt>
    <dgm:pt modelId="{C2B16F5E-4FD9-4E6C-984C-5FB34252F788}">
      <dgm:prSet phldrT="[Text]" custT="1"/>
      <dgm:spPr/>
      <dgm:t>
        <a:bodyPr/>
        <a:lstStyle/>
        <a:p>
          <a:r>
            <a:rPr lang="en-US" sz="1600" dirty="0" smtClean="0"/>
            <a:t>Receiving Hospital</a:t>
          </a:r>
          <a:endParaRPr lang="en-US" sz="1200" dirty="0"/>
        </a:p>
      </dgm:t>
    </dgm:pt>
    <dgm:pt modelId="{8F21B166-5620-46A8-A5DD-72EAE361E61D}" type="parTrans" cxnId="{F20E6E35-2EF6-49E1-BCE2-AF737813AC7F}">
      <dgm:prSet/>
      <dgm:spPr/>
      <dgm:t>
        <a:bodyPr/>
        <a:lstStyle/>
        <a:p>
          <a:endParaRPr lang="en-US"/>
        </a:p>
      </dgm:t>
    </dgm:pt>
    <dgm:pt modelId="{D972BA52-9B06-4D48-9819-200C1326EA4D}" type="sibTrans" cxnId="{F20E6E35-2EF6-49E1-BCE2-AF737813AC7F}">
      <dgm:prSet/>
      <dgm:spPr/>
      <dgm:t>
        <a:bodyPr/>
        <a:lstStyle/>
        <a:p>
          <a:endParaRPr lang="en-US"/>
        </a:p>
      </dgm:t>
    </dgm:pt>
    <dgm:pt modelId="{EB09D521-9D02-4B4D-80CB-EB847731A63E}" type="pres">
      <dgm:prSet presAssocID="{19675BB5-4BE3-4E06-B2B3-AAA3D107C1A8}" presName="Name0" presStyleCnt="0">
        <dgm:presLayoutVars>
          <dgm:chMax val="1"/>
          <dgm:dir/>
          <dgm:animLvl val="ctr"/>
          <dgm:resizeHandles val="exact"/>
        </dgm:presLayoutVars>
      </dgm:prSet>
      <dgm:spPr/>
      <dgm:t>
        <a:bodyPr/>
        <a:lstStyle/>
        <a:p>
          <a:endParaRPr lang="en-US"/>
        </a:p>
      </dgm:t>
    </dgm:pt>
    <dgm:pt modelId="{7ADCFBEC-172E-41BB-B545-FE2085E0B744}" type="pres">
      <dgm:prSet presAssocID="{D3864EA6-13E7-440F-948B-8118F5878A44}" presName="centerShape" presStyleLbl="node0" presStyleIdx="0" presStyleCnt="1" custScaleX="127383" custScaleY="127383"/>
      <dgm:spPr/>
      <dgm:t>
        <a:bodyPr/>
        <a:lstStyle/>
        <a:p>
          <a:endParaRPr lang="en-US"/>
        </a:p>
      </dgm:t>
    </dgm:pt>
    <dgm:pt modelId="{E09D1B4B-09AE-4B1F-A409-CE344F8F9185}" type="pres">
      <dgm:prSet presAssocID="{ED3CCD02-8D75-4A08-AD85-C5F828B29313}" presName="parTrans" presStyleLbl="sibTrans2D1" presStyleIdx="0" presStyleCnt="5"/>
      <dgm:spPr/>
      <dgm:t>
        <a:bodyPr/>
        <a:lstStyle/>
        <a:p>
          <a:endParaRPr lang="en-US"/>
        </a:p>
      </dgm:t>
    </dgm:pt>
    <dgm:pt modelId="{79A2186A-8429-4E95-A4D2-214813090081}" type="pres">
      <dgm:prSet presAssocID="{ED3CCD02-8D75-4A08-AD85-C5F828B29313}" presName="connectorText" presStyleLbl="sibTrans2D1" presStyleIdx="0" presStyleCnt="5"/>
      <dgm:spPr/>
      <dgm:t>
        <a:bodyPr/>
        <a:lstStyle/>
        <a:p>
          <a:endParaRPr lang="en-US"/>
        </a:p>
      </dgm:t>
    </dgm:pt>
    <dgm:pt modelId="{60779230-642B-46DB-B5CA-FC2220C38859}" type="pres">
      <dgm:prSet presAssocID="{813DB034-1CFA-4CE1-8536-6BC256192226}" presName="node" presStyleLbl="node1" presStyleIdx="0" presStyleCnt="5" custScaleX="117603" custScaleY="117603">
        <dgm:presLayoutVars>
          <dgm:bulletEnabled val="1"/>
        </dgm:presLayoutVars>
      </dgm:prSet>
      <dgm:spPr/>
      <dgm:t>
        <a:bodyPr/>
        <a:lstStyle/>
        <a:p>
          <a:endParaRPr lang="en-US"/>
        </a:p>
      </dgm:t>
    </dgm:pt>
    <dgm:pt modelId="{4873F644-A37B-4263-BDD3-7D4AECF93436}" type="pres">
      <dgm:prSet presAssocID="{5418FCE5-0AC2-479F-8F47-D35F7A60BD8D}" presName="parTrans" presStyleLbl="sibTrans2D1" presStyleIdx="1" presStyleCnt="5"/>
      <dgm:spPr/>
      <dgm:t>
        <a:bodyPr/>
        <a:lstStyle/>
        <a:p>
          <a:endParaRPr lang="en-US"/>
        </a:p>
      </dgm:t>
    </dgm:pt>
    <dgm:pt modelId="{AF2E0478-D773-4966-9A95-8E70AD7139B7}" type="pres">
      <dgm:prSet presAssocID="{5418FCE5-0AC2-479F-8F47-D35F7A60BD8D}" presName="connectorText" presStyleLbl="sibTrans2D1" presStyleIdx="1" presStyleCnt="5"/>
      <dgm:spPr/>
      <dgm:t>
        <a:bodyPr/>
        <a:lstStyle/>
        <a:p>
          <a:endParaRPr lang="en-US"/>
        </a:p>
      </dgm:t>
    </dgm:pt>
    <dgm:pt modelId="{8FE55D76-69B8-469D-BE4A-A0F9F69D5110}" type="pres">
      <dgm:prSet presAssocID="{6461E40C-FAF1-4C11-9CA4-01B7756558A8}" presName="node" presStyleLbl="node1" presStyleIdx="1" presStyleCnt="5" custScaleX="117603" custScaleY="117603">
        <dgm:presLayoutVars>
          <dgm:bulletEnabled val="1"/>
        </dgm:presLayoutVars>
      </dgm:prSet>
      <dgm:spPr/>
      <dgm:t>
        <a:bodyPr/>
        <a:lstStyle/>
        <a:p>
          <a:endParaRPr lang="en-US"/>
        </a:p>
      </dgm:t>
    </dgm:pt>
    <dgm:pt modelId="{8999D690-D432-4F1A-B2AE-D98A61E6F24A}" type="pres">
      <dgm:prSet presAssocID="{CFE62A0D-AFCB-42FF-A2F7-4127DE6E4A06}" presName="parTrans" presStyleLbl="sibTrans2D1" presStyleIdx="2" presStyleCnt="5"/>
      <dgm:spPr/>
      <dgm:t>
        <a:bodyPr/>
        <a:lstStyle/>
        <a:p>
          <a:endParaRPr lang="en-US"/>
        </a:p>
      </dgm:t>
    </dgm:pt>
    <dgm:pt modelId="{5E3992B2-2FF9-4710-BC5D-D3CABAC0944B}" type="pres">
      <dgm:prSet presAssocID="{CFE62A0D-AFCB-42FF-A2F7-4127DE6E4A06}" presName="connectorText" presStyleLbl="sibTrans2D1" presStyleIdx="2" presStyleCnt="5"/>
      <dgm:spPr/>
      <dgm:t>
        <a:bodyPr/>
        <a:lstStyle/>
        <a:p>
          <a:endParaRPr lang="en-US"/>
        </a:p>
      </dgm:t>
    </dgm:pt>
    <dgm:pt modelId="{0B5562C5-56E9-4F94-AD9A-09B6AA6E206F}" type="pres">
      <dgm:prSet presAssocID="{14E5A95F-9DC9-4E33-B709-14C57323ACAA}" presName="node" presStyleLbl="node1" presStyleIdx="2" presStyleCnt="5" custScaleX="117603" custScaleY="117603">
        <dgm:presLayoutVars>
          <dgm:bulletEnabled val="1"/>
        </dgm:presLayoutVars>
      </dgm:prSet>
      <dgm:spPr/>
      <dgm:t>
        <a:bodyPr/>
        <a:lstStyle/>
        <a:p>
          <a:endParaRPr lang="en-US"/>
        </a:p>
      </dgm:t>
    </dgm:pt>
    <dgm:pt modelId="{FB0FDE60-5A66-47CD-855C-10B0ABFAFF6D}" type="pres">
      <dgm:prSet presAssocID="{E1D6882F-7F41-4B9B-8326-079D0B7775D3}" presName="parTrans" presStyleLbl="sibTrans2D1" presStyleIdx="3" presStyleCnt="5"/>
      <dgm:spPr/>
      <dgm:t>
        <a:bodyPr/>
        <a:lstStyle/>
        <a:p>
          <a:endParaRPr lang="en-US"/>
        </a:p>
      </dgm:t>
    </dgm:pt>
    <dgm:pt modelId="{D9C29361-9907-4AA5-9D4C-465D8E4516DA}" type="pres">
      <dgm:prSet presAssocID="{E1D6882F-7F41-4B9B-8326-079D0B7775D3}" presName="connectorText" presStyleLbl="sibTrans2D1" presStyleIdx="3" presStyleCnt="5"/>
      <dgm:spPr/>
      <dgm:t>
        <a:bodyPr/>
        <a:lstStyle/>
        <a:p>
          <a:endParaRPr lang="en-US"/>
        </a:p>
      </dgm:t>
    </dgm:pt>
    <dgm:pt modelId="{492A8904-4F29-41B2-8DF6-9E5DB43B598E}" type="pres">
      <dgm:prSet presAssocID="{9A038BAD-1DAA-4E08-AF5C-7A535C3A31A3}" presName="node" presStyleLbl="node1" presStyleIdx="3" presStyleCnt="5" custScaleX="117603" custScaleY="117603">
        <dgm:presLayoutVars>
          <dgm:bulletEnabled val="1"/>
        </dgm:presLayoutVars>
      </dgm:prSet>
      <dgm:spPr/>
      <dgm:t>
        <a:bodyPr/>
        <a:lstStyle/>
        <a:p>
          <a:endParaRPr lang="en-US"/>
        </a:p>
      </dgm:t>
    </dgm:pt>
    <dgm:pt modelId="{470BEB95-5498-4076-A7AD-52EA2D6058A0}" type="pres">
      <dgm:prSet presAssocID="{8F21B166-5620-46A8-A5DD-72EAE361E61D}" presName="parTrans" presStyleLbl="sibTrans2D1" presStyleIdx="4" presStyleCnt="5"/>
      <dgm:spPr/>
      <dgm:t>
        <a:bodyPr/>
        <a:lstStyle/>
        <a:p>
          <a:endParaRPr lang="en-US"/>
        </a:p>
      </dgm:t>
    </dgm:pt>
    <dgm:pt modelId="{8C992717-B056-4E89-850B-547F00D86B47}" type="pres">
      <dgm:prSet presAssocID="{8F21B166-5620-46A8-A5DD-72EAE361E61D}" presName="connectorText" presStyleLbl="sibTrans2D1" presStyleIdx="4" presStyleCnt="5"/>
      <dgm:spPr/>
      <dgm:t>
        <a:bodyPr/>
        <a:lstStyle/>
        <a:p>
          <a:endParaRPr lang="en-US"/>
        </a:p>
      </dgm:t>
    </dgm:pt>
    <dgm:pt modelId="{A0AE6ABD-EFF8-41C2-907C-790C07DF522C}" type="pres">
      <dgm:prSet presAssocID="{C2B16F5E-4FD9-4E6C-984C-5FB34252F788}" presName="node" presStyleLbl="node1" presStyleIdx="4" presStyleCnt="5" custScaleX="117603" custScaleY="117603">
        <dgm:presLayoutVars>
          <dgm:bulletEnabled val="1"/>
        </dgm:presLayoutVars>
      </dgm:prSet>
      <dgm:spPr/>
      <dgm:t>
        <a:bodyPr/>
        <a:lstStyle/>
        <a:p>
          <a:endParaRPr lang="en-US"/>
        </a:p>
      </dgm:t>
    </dgm:pt>
  </dgm:ptLst>
  <dgm:cxnLst>
    <dgm:cxn modelId="{5EBF790F-CC7C-4BBA-98A7-614FB5283795}" srcId="{D3864EA6-13E7-440F-948B-8118F5878A44}" destId="{6461E40C-FAF1-4C11-9CA4-01B7756558A8}" srcOrd="1" destOrd="0" parTransId="{5418FCE5-0AC2-479F-8F47-D35F7A60BD8D}" sibTransId="{3D67A8BA-4FB2-401F-A3C1-92132B645061}"/>
    <dgm:cxn modelId="{F383A1C8-295E-4F6E-9C5D-67AA4DB4F7EB}" type="presOf" srcId="{ED3CCD02-8D75-4A08-AD85-C5F828B29313}" destId="{79A2186A-8429-4E95-A4D2-214813090081}" srcOrd="1" destOrd="0" presId="urn:microsoft.com/office/officeart/2005/8/layout/radial5"/>
    <dgm:cxn modelId="{54B2FED9-9F5A-482C-B7AD-CE780DBB4D7A}" type="presOf" srcId="{ED3CCD02-8D75-4A08-AD85-C5F828B29313}" destId="{E09D1B4B-09AE-4B1F-A409-CE344F8F9185}" srcOrd="0" destOrd="0" presId="urn:microsoft.com/office/officeart/2005/8/layout/radial5"/>
    <dgm:cxn modelId="{7834DFDC-DD97-4D0F-B547-27AB53428B4B}" srcId="{19675BB5-4BE3-4E06-B2B3-AAA3D107C1A8}" destId="{D3864EA6-13E7-440F-948B-8118F5878A44}" srcOrd="0" destOrd="0" parTransId="{5F920266-1B6A-4D7D-8C8B-D20E2934BF67}" sibTransId="{F4FE127A-F33D-4F59-961D-A505D5A781EE}"/>
    <dgm:cxn modelId="{33CA9426-6028-4F9E-ADDB-AA3042A81F7D}" type="presOf" srcId="{6461E40C-FAF1-4C11-9CA4-01B7756558A8}" destId="{8FE55D76-69B8-469D-BE4A-A0F9F69D5110}" srcOrd="0" destOrd="0" presId="urn:microsoft.com/office/officeart/2005/8/layout/radial5"/>
    <dgm:cxn modelId="{29FA02FA-E640-4261-806B-AA21CEF811C3}" type="presOf" srcId="{E1D6882F-7F41-4B9B-8326-079D0B7775D3}" destId="{FB0FDE60-5A66-47CD-855C-10B0ABFAFF6D}" srcOrd="0" destOrd="0" presId="urn:microsoft.com/office/officeart/2005/8/layout/radial5"/>
    <dgm:cxn modelId="{9D61B47E-7F41-4639-962A-9097B26F323C}" type="presOf" srcId="{5418FCE5-0AC2-479F-8F47-D35F7A60BD8D}" destId="{AF2E0478-D773-4966-9A95-8E70AD7139B7}" srcOrd="1" destOrd="0" presId="urn:microsoft.com/office/officeart/2005/8/layout/radial5"/>
    <dgm:cxn modelId="{F20E6E35-2EF6-49E1-BCE2-AF737813AC7F}" srcId="{D3864EA6-13E7-440F-948B-8118F5878A44}" destId="{C2B16F5E-4FD9-4E6C-984C-5FB34252F788}" srcOrd="4" destOrd="0" parTransId="{8F21B166-5620-46A8-A5DD-72EAE361E61D}" sibTransId="{D972BA52-9B06-4D48-9819-200C1326EA4D}"/>
    <dgm:cxn modelId="{7362BBE9-CE05-48ED-9B0F-19744BB7FA24}" type="presOf" srcId="{CFE62A0D-AFCB-42FF-A2F7-4127DE6E4A06}" destId="{5E3992B2-2FF9-4710-BC5D-D3CABAC0944B}" srcOrd="1" destOrd="0" presId="urn:microsoft.com/office/officeart/2005/8/layout/radial5"/>
    <dgm:cxn modelId="{67029EA3-AC4E-48C5-87CF-57A4733799CA}" type="presOf" srcId="{E1D6882F-7F41-4B9B-8326-079D0B7775D3}" destId="{D9C29361-9907-4AA5-9D4C-465D8E4516DA}" srcOrd="1" destOrd="0" presId="urn:microsoft.com/office/officeart/2005/8/layout/radial5"/>
    <dgm:cxn modelId="{DF0DC324-3E24-4C19-A1FD-DD9570009774}" type="presOf" srcId="{9A038BAD-1DAA-4E08-AF5C-7A535C3A31A3}" destId="{492A8904-4F29-41B2-8DF6-9E5DB43B598E}" srcOrd="0" destOrd="0" presId="urn:microsoft.com/office/officeart/2005/8/layout/radial5"/>
    <dgm:cxn modelId="{459BE59C-8527-4040-AA6D-E00460E9E8BD}" type="presOf" srcId="{D3864EA6-13E7-440F-948B-8118F5878A44}" destId="{7ADCFBEC-172E-41BB-B545-FE2085E0B744}" srcOrd="0" destOrd="0" presId="urn:microsoft.com/office/officeart/2005/8/layout/radial5"/>
    <dgm:cxn modelId="{26D1578F-8BE0-4DFF-B5B7-36D919C7DF48}" type="presOf" srcId="{19675BB5-4BE3-4E06-B2B3-AAA3D107C1A8}" destId="{EB09D521-9D02-4B4D-80CB-EB847731A63E}"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B78770BC-227B-404F-8185-2F70ECA32605}" srcId="{D3864EA6-13E7-440F-948B-8118F5878A44}" destId="{14E5A95F-9DC9-4E33-B709-14C57323ACAA}" srcOrd="2" destOrd="0" parTransId="{CFE62A0D-AFCB-42FF-A2F7-4127DE6E4A06}" sibTransId="{87455A86-154D-4572-BF6D-F5FEBED08194}"/>
    <dgm:cxn modelId="{4D341991-5DB3-4739-89C1-0B6A24A114E8}" type="presOf" srcId="{5418FCE5-0AC2-479F-8F47-D35F7A60BD8D}" destId="{4873F644-A37B-4263-BDD3-7D4AECF93436}" srcOrd="0" destOrd="0" presId="urn:microsoft.com/office/officeart/2005/8/layout/radial5"/>
    <dgm:cxn modelId="{7598B8A9-9332-4A2B-B5D9-CF010EBBDF46}" type="presOf" srcId="{8F21B166-5620-46A8-A5DD-72EAE361E61D}" destId="{8C992717-B056-4E89-850B-547F00D86B47}" srcOrd="1" destOrd="0" presId="urn:microsoft.com/office/officeart/2005/8/layout/radial5"/>
    <dgm:cxn modelId="{D455749F-4F4C-4295-A229-F1CAA9A84B33}" type="presOf" srcId="{C2B16F5E-4FD9-4E6C-984C-5FB34252F788}" destId="{A0AE6ABD-EFF8-41C2-907C-790C07DF522C}" srcOrd="0" destOrd="0" presId="urn:microsoft.com/office/officeart/2005/8/layout/radial5"/>
    <dgm:cxn modelId="{7EB75183-B20B-4EE8-AF71-83BA84E1BE0D}" type="presOf" srcId="{8F21B166-5620-46A8-A5DD-72EAE361E61D}" destId="{470BEB95-5498-4076-A7AD-52EA2D6058A0}" srcOrd="0" destOrd="0" presId="urn:microsoft.com/office/officeart/2005/8/layout/radial5"/>
    <dgm:cxn modelId="{33010AF7-9670-4113-8A43-897FBCF42E9F}" type="presOf" srcId="{CFE62A0D-AFCB-42FF-A2F7-4127DE6E4A06}" destId="{8999D690-D432-4F1A-B2AE-D98A61E6F24A}" srcOrd="0" destOrd="0" presId="urn:microsoft.com/office/officeart/2005/8/layout/radial5"/>
    <dgm:cxn modelId="{F98C9256-0E52-4294-AA5B-17A525F41415}" type="presOf" srcId="{813DB034-1CFA-4CE1-8536-6BC256192226}" destId="{60779230-642B-46DB-B5CA-FC2220C38859}" srcOrd="0" destOrd="0" presId="urn:microsoft.com/office/officeart/2005/8/layout/radial5"/>
    <dgm:cxn modelId="{F67B8136-3A2B-408C-9570-C50B3786C6D1}" srcId="{D3864EA6-13E7-440F-948B-8118F5878A44}" destId="{9A038BAD-1DAA-4E08-AF5C-7A535C3A31A3}" srcOrd="3" destOrd="0" parTransId="{E1D6882F-7F41-4B9B-8326-079D0B7775D3}" sibTransId="{BF904E21-59DA-42DB-BE7C-359EAF11BFDB}"/>
    <dgm:cxn modelId="{D74F0E62-DE98-4010-8B2E-1EAAA9E56350}" type="presOf" srcId="{14E5A95F-9DC9-4E33-B709-14C57323ACAA}" destId="{0B5562C5-56E9-4F94-AD9A-09B6AA6E206F}" srcOrd="0" destOrd="0" presId="urn:microsoft.com/office/officeart/2005/8/layout/radial5"/>
    <dgm:cxn modelId="{7A2CDD09-A224-4181-B0A8-F745690C8BD3}" type="presParOf" srcId="{EB09D521-9D02-4B4D-80CB-EB847731A63E}" destId="{7ADCFBEC-172E-41BB-B545-FE2085E0B744}" srcOrd="0" destOrd="0" presId="urn:microsoft.com/office/officeart/2005/8/layout/radial5"/>
    <dgm:cxn modelId="{7BB1E9F2-577C-4EDD-9E82-599DABB04466}" type="presParOf" srcId="{EB09D521-9D02-4B4D-80CB-EB847731A63E}" destId="{E09D1B4B-09AE-4B1F-A409-CE344F8F9185}" srcOrd="1" destOrd="0" presId="urn:microsoft.com/office/officeart/2005/8/layout/radial5"/>
    <dgm:cxn modelId="{E09E266F-8E22-44BE-8978-A502F4303C38}" type="presParOf" srcId="{E09D1B4B-09AE-4B1F-A409-CE344F8F9185}" destId="{79A2186A-8429-4E95-A4D2-214813090081}" srcOrd="0" destOrd="0" presId="urn:microsoft.com/office/officeart/2005/8/layout/radial5"/>
    <dgm:cxn modelId="{562B295A-BCD4-4A96-9791-82628D1E85C3}" type="presParOf" srcId="{EB09D521-9D02-4B4D-80CB-EB847731A63E}" destId="{60779230-642B-46DB-B5CA-FC2220C38859}" srcOrd="2" destOrd="0" presId="urn:microsoft.com/office/officeart/2005/8/layout/radial5"/>
    <dgm:cxn modelId="{76D43CBB-CF6F-4D01-B20F-2CB0810F3909}" type="presParOf" srcId="{EB09D521-9D02-4B4D-80CB-EB847731A63E}" destId="{4873F644-A37B-4263-BDD3-7D4AECF93436}" srcOrd="3" destOrd="0" presId="urn:microsoft.com/office/officeart/2005/8/layout/radial5"/>
    <dgm:cxn modelId="{F7130F14-C777-4C76-8C2B-D2E7B75C0D8D}" type="presParOf" srcId="{4873F644-A37B-4263-BDD3-7D4AECF93436}" destId="{AF2E0478-D773-4966-9A95-8E70AD7139B7}" srcOrd="0" destOrd="0" presId="urn:microsoft.com/office/officeart/2005/8/layout/radial5"/>
    <dgm:cxn modelId="{748C0B98-BE3C-46A0-A8A8-2AA989733D23}" type="presParOf" srcId="{EB09D521-9D02-4B4D-80CB-EB847731A63E}" destId="{8FE55D76-69B8-469D-BE4A-A0F9F69D5110}" srcOrd="4" destOrd="0" presId="urn:microsoft.com/office/officeart/2005/8/layout/radial5"/>
    <dgm:cxn modelId="{EC562C87-C506-49BA-968E-C83211612F4F}" type="presParOf" srcId="{EB09D521-9D02-4B4D-80CB-EB847731A63E}" destId="{8999D690-D432-4F1A-B2AE-D98A61E6F24A}" srcOrd="5" destOrd="0" presId="urn:microsoft.com/office/officeart/2005/8/layout/radial5"/>
    <dgm:cxn modelId="{74E4B3E6-EFC4-4928-879C-68AF32A26E78}" type="presParOf" srcId="{8999D690-D432-4F1A-B2AE-D98A61E6F24A}" destId="{5E3992B2-2FF9-4710-BC5D-D3CABAC0944B}" srcOrd="0" destOrd="0" presId="urn:microsoft.com/office/officeart/2005/8/layout/radial5"/>
    <dgm:cxn modelId="{5E7FF7E9-3D1D-4AFC-BBDA-562EA2DFF33D}" type="presParOf" srcId="{EB09D521-9D02-4B4D-80CB-EB847731A63E}" destId="{0B5562C5-56E9-4F94-AD9A-09B6AA6E206F}" srcOrd="6" destOrd="0" presId="urn:microsoft.com/office/officeart/2005/8/layout/radial5"/>
    <dgm:cxn modelId="{482138DA-A8F7-4644-ABD0-5D3B06FD4C6C}" type="presParOf" srcId="{EB09D521-9D02-4B4D-80CB-EB847731A63E}" destId="{FB0FDE60-5A66-47CD-855C-10B0ABFAFF6D}" srcOrd="7" destOrd="0" presId="urn:microsoft.com/office/officeart/2005/8/layout/radial5"/>
    <dgm:cxn modelId="{1F9B27C0-0025-46C4-8307-ED67CBCBBD87}" type="presParOf" srcId="{FB0FDE60-5A66-47CD-855C-10B0ABFAFF6D}" destId="{D9C29361-9907-4AA5-9D4C-465D8E4516DA}" srcOrd="0" destOrd="0" presId="urn:microsoft.com/office/officeart/2005/8/layout/radial5"/>
    <dgm:cxn modelId="{D3C41219-4900-4FC6-8881-A20DCF3E46D0}" type="presParOf" srcId="{EB09D521-9D02-4B4D-80CB-EB847731A63E}" destId="{492A8904-4F29-41B2-8DF6-9E5DB43B598E}" srcOrd="8" destOrd="0" presId="urn:microsoft.com/office/officeart/2005/8/layout/radial5"/>
    <dgm:cxn modelId="{3DBDDBD7-92DA-4E8E-BB11-D608C2318B3A}" type="presParOf" srcId="{EB09D521-9D02-4B4D-80CB-EB847731A63E}" destId="{470BEB95-5498-4076-A7AD-52EA2D6058A0}" srcOrd="9" destOrd="0" presId="urn:microsoft.com/office/officeart/2005/8/layout/radial5"/>
    <dgm:cxn modelId="{4207904B-D79D-4AC2-ACCC-2783E7C87CC7}" type="presParOf" srcId="{470BEB95-5498-4076-A7AD-52EA2D6058A0}" destId="{8C992717-B056-4E89-850B-547F00D86B47}" srcOrd="0" destOrd="0" presId="urn:microsoft.com/office/officeart/2005/8/layout/radial5"/>
    <dgm:cxn modelId="{D795CC3D-0275-46A9-969A-D13C2A89A371}" type="presParOf" srcId="{EB09D521-9D02-4B4D-80CB-EB847731A63E}" destId="{A0AE6ABD-EFF8-41C2-907C-790C07DF522C}"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348136" y="334090"/>
          <a:ext cx="9150661" cy="5669478"/>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9346176-263C-E346-B281-A146CF49A749}">
      <dsp:nvSpPr>
        <dsp:cNvPr id="0" name=""/>
        <dsp:cNvSpPr/>
      </dsp:nvSpPr>
      <dsp:spPr>
        <a:xfrm>
          <a:off x="690369" y="4774033"/>
          <a:ext cx="242493" cy="24249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B9D983-58AB-1348-A6EE-495A7F231BF1}">
      <dsp:nvSpPr>
        <dsp:cNvPr id="0" name=""/>
        <dsp:cNvSpPr/>
      </dsp:nvSpPr>
      <dsp:spPr>
        <a:xfrm>
          <a:off x="811616" y="4895280"/>
          <a:ext cx="1381160" cy="1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92" tIns="0" rIns="0" bIns="0" numCol="1" spcCol="1270" anchor="t" anchorCtr="0">
          <a:noAutofit/>
        </a:bodyPr>
        <a:lstStyle/>
        <a:p>
          <a:pPr lvl="0" algn="l" defTabSz="889000">
            <a:lnSpc>
              <a:spcPct val="90000"/>
            </a:lnSpc>
            <a:spcBef>
              <a:spcPct val="0"/>
            </a:spcBef>
            <a:spcAft>
              <a:spcPct val="35000"/>
            </a:spcAft>
          </a:pPr>
          <a:r>
            <a:rPr lang="en-US" sz="2000" kern="1200" dirty="0" smtClean="0"/>
            <a:t>Protocol topic Identified</a:t>
          </a:r>
          <a:endParaRPr lang="en-US" sz="2000" kern="1200" dirty="0"/>
        </a:p>
      </dsp:txBody>
      <dsp:txXfrm>
        <a:off x="811616" y="4895280"/>
        <a:ext cx="1381160" cy="1568302"/>
      </dsp:txXfrm>
    </dsp:sp>
    <dsp:sp modelId="{91D40A55-779D-4C4E-9AE0-3AD3FA532DB6}">
      <dsp:nvSpPr>
        <dsp:cNvPr id="0" name=""/>
        <dsp:cNvSpPr/>
      </dsp:nvSpPr>
      <dsp:spPr>
        <a:xfrm>
          <a:off x="2002998" y="3512802"/>
          <a:ext cx="379555" cy="379555"/>
        </a:xfrm>
        <a:prstGeom prst="ellipse">
          <a:avLst/>
        </a:prstGeom>
        <a:solidFill>
          <a:schemeClr val="accent3">
            <a:hueOff val="677650"/>
            <a:satOff val="25000"/>
            <a:lumOff val="-367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4328AE4-69F5-4B46-93F0-5D2E40D84521}">
      <dsp:nvSpPr>
        <dsp:cNvPr id="0" name=""/>
        <dsp:cNvSpPr/>
      </dsp:nvSpPr>
      <dsp:spPr>
        <a:xfrm>
          <a:off x="2192776" y="3702580"/>
          <a:ext cx="1750172" cy="276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19" tIns="0" rIns="0" bIns="0" numCol="1" spcCol="1270" anchor="t" anchorCtr="0">
          <a:noAutofit/>
        </a:bodyPr>
        <a:lstStyle/>
        <a:p>
          <a:pPr lvl="0" algn="l" defTabSz="889000">
            <a:lnSpc>
              <a:spcPct val="90000"/>
            </a:lnSpc>
            <a:spcBef>
              <a:spcPct val="0"/>
            </a:spcBef>
            <a:spcAft>
              <a:spcPct val="35000"/>
            </a:spcAft>
          </a:pPr>
          <a:r>
            <a:rPr lang="en-US" sz="2000" kern="1200" dirty="0" smtClean="0"/>
            <a:t>Similarities / identified </a:t>
          </a:r>
          <a:endParaRPr lang="en-US" sz="2000" kern="1200" dirty="0"/>
        </a:p>
      </dsp:txBody>
      <dsp:txXfrm>
        <a:off x="2192776" y="3702580"/>
        <a:ext cx="1750172" cy="2761002"/>
      </dsp:txXfrm>
    </dsp:sp>
    <dsp:sp modelId="{23D54992-B0E7-D540-949E-B78D391E1313}">
      <dsp:nvSpPr>
        <dsp:cNvPr id="0" name=""/>
        <dsp:cNvSpPr/>
      </dsp:nvSpPr>
      <dsp:spPr>
        <a:xfrm>
          <a:off x="3689912" y="2507243"/>
          <a:ext cx="506074" cy="506074"/>
        </a:xfrm>
        <a:prstGeom prst="ellipse">
          <a:avLst/>
        </a:prstGeom>
        <a:solidFill>
          <a:schemeClr val="accent3">
            <a:hueOff val="1355300"/>
            <a:satOff val="50000"/>
            <a:lumOff val="-735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2718CD-F8E8-6443-A9CE-2EB6A786859C}">
      <dsp:nvSpPr>
        <dsp:cNvPr id="0" name=""/>
        <dsp:cNvSpPr/>
      </dsp:nvSpPr>
      <dsp:spPr>
        <a:xfrm>
          <a:off x="3942949" y="2760280"/>
          <a:ext cx="2034839" cy="3703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158" tIns="0" rIns="0" bIns="0" numCol="1" spcCol="1270" anchor="t" anchorCtr="0">
          <a:noAutofit/>
        </a:bodyPr>
        <a:lstStyle/>
        <a:p>
          <a:pPr lvl="0" algn="l" defTabSz="889000">
            <a:lnSpc>
              <a:spcPct val="90000"/>
            </a:lnSpc>
            <a:spcBef>
              <a:spcPct val="0"/>
            </a:spcBef>
            <a:spcAft>
              <a:spcPct val="35000"/>
            </a:spcAft>
          </a:pPr>
          <a:r>
            <a:rPr lang="en-US" sz="2000" kern="1200" dirty="0" smtClean="0"/>
            <a:t>Comparison to EM literature, ACLS/ATLS/ PALS protocols</a:t>
          </a:r>
          <a:endParaRPr lang="en-US" sz="2000" kern="1200" dirty="0"/>
        </a:p>
      </dsp:txBody>
      <dsp:txXfrm>
        <a:off x="3942949" y="2760280"/>
        <a:ext cx="2034839" cy="3703302"/>
      </dsp:txXfrm>
    </dsp:sp>
    <dsp:sp modelId="{CB9627EE-3120-E244-989F-53FDC4D21356}">
      <dsp:nvSpPr>
        <dsp:cNvPr id="0" name=""/>
        <dsp:cNvSpPr/>
      </dsp:nvSpPr>
      <dsp:spPr>
        <a:xfrm>
          <a:off x="5650949" y="1721774"/>
          <a:ext cx="653678" cy="653678"/>
        </a:xfrm>
        <a:prstGeom prst="ellipse">
          <a:avLst/>
        </a:prstGeom>
        <a:solidFill>
          <a:schemeClr val="accent3">
            <a:hueOff val="2032949"/>
            <a:satOff val="75000"/>
            <a:lumOff val="-1102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2A1C12-F6B8-A345-B5BF-45B246D364B4}">
      <dsp:nvSpPr>
        <dsp:cNvPr id="0" name=""/>
        <dsp:cNvSpPr/>
      </dsp:nvSpPr>
      <dsp:spPr>
        <a:xfrm>
          <a:off x="5977788" y="2048614"/>
          <a:ext cx="2108641" cy="4414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371" tIns="0" rIns="0" bIns="0" numCol="1" spcCol="1270" anchor="t" anchorCtr="0">
          <a:noAutofit/>
        </a:bodyPr>
        <a:lstStyle/>
        <a:p>
          <a:pPr lvl="0" algn="l" defTabSz="889000">
            <a:lnSpc>
              <a:spcPct val="90000"/>
            </a:lnSpc>
            <a:spcBef>
              <a:spcPct val="0"/>
            </a:spcBef>
            <a:spcAft>
              <a:spcPct val="35000"/>
            </a:spcAft>
          </a:pPr>
          <a:r>
            <a:rPr lang="en-US" sz="2000" kern="1200" dirty="0" smtClean="0"/>
            <a:t> Best of Protocols Extracted</a:t>
          </a:r>
          <a:endParaRPr lang="en-US" sz="2000" kern="1200" dirty="0"/>
        </a:p>
      </dsp:txBody>
      <dsp:txXfrm>
        <a:off x="5977788" y="2048614"/>
        <a:ext cx="2108641" cy="4414968"/>
      </dsp:txXfrm>
    </dsp:sp>
    <dsp:sp modelId="{C7D44023-6EDC-8443-A897-64BCB943EF37}">
      <dsp:nvSpPr>
        <dsp:cNvPr id="0" name=""/>
        <dsp:cNvSpPr/>
      </dsp:nvSpPr>
      <dsp:spPr>
        <a:xfrm>
          <a:off x="7669973" y="1197250"/>
          <a:ext cx="832913" cy="832913"/>
        </a:xfrm>
        <a:prstGeom prst="ellipse">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FD2741A-B943-084F-B027-793523CF548B}">
      <dsp:nvSpPr>
        <dsp:cNvPr id="0" name=""/>
        <dsp:cNvSpPr/>
      </dsp:nvSpPr>
      <dsp:spPr>
        <a:xfrm>
          <a:off x="8086430" y="1613706"/>
          <a:ext cx="2108641" cy="484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1344" tIns="0" rIns="0" bIns="0" numCol="1" spcCol="1270" anchor="t" anchorCtr="0">
          <a:noAutofit/>
        </a:bodyPr>
        <a:lstStyle/>
        <a:p>
          <a:pPr lvl="0" algn="l" defTabSz="889000">
            <a:lnSpc>
              <a:spcPct val="90000"/>
            </a:lnSpc>
            <a:spcBef>
              <a:spcPct val="0"/>
            </a:spcBef>
            <a:spcAft>
              <a:spcPct val="35000"/>
            </a:spcAft>
          </a:pPr>
          <a:r>
            <a:rPr lang="en-US" sz="2000" kern="1200" dirty="0" smtClean="0"/>
            <a:t>Recommendations made </a:t>
          </a:r>
          <a:endParaRPr lang="en-US" sz="2000" kern="1200" dirty="0"/>
        </a:p>
      </dsp:txBody>
      <dsp:txXfrm>
        <a:off x="8086430" y="1613706"/>
        <a:ext cx="2108641" cy="4849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A8AE-AB5A-BF43-A4D4-A1D5E6CBB2BD}">
      <dsp:nvSpPr>
        <dsp:cNvPr id="0" name=""/>
        <dsp:cNvSpPr/>
      </dsp:nvSpPr>
      <dsp:spPr>
        <a:xfrm>
          <a:off x="2486" y="1680156"/>
          <a:ext cx="3029215" cy="121168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Times New Roman" panose="02020603050405020304" pitchFamily="18" charset="0"/>
            </a:rPr>
            <a:t>Open Combined PDF From Washoe</a:t>
          </a:r>
          <a:endParaRPr lang="en-US" sz="1800" kern="1200" dirty="0">
            <a:latin typeface="+mn-lt"/>
            <a:cs typeface="Times New Roman" panose="02020603050405020304" pitchFamily="18" charset="0"/>
          </a:endParaRPr>
        </a:p>
      </dsp:txBody>
      <dsp:txXfrm>
        <a:off x="608329" y="1680156"/>
        <a:ext cx="1817529" cy="1211686"/>
      </dsp:txXfrm>
    </dsp:sp>
    <dsp:sp modelId="{40E75915-E9B1-4ABD-839B-3CFD5E25D23D}">
      <dsp:nvSpPr>
        <dsp:cNvPr id="0" name=""/>
        <dsp:cNvSpPr/>
      </dsp:nvSpPr>
      <dsp:spPr>
        <a:xfrm>
          <a:off x="2728780" y="1680156"/>
          <a:ext cx="3029215" cy="1211686"/>
        </a:xfrm>
        <a:prstGeom prst="chevr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Times New Roman" pitchFamily="18" charset="0"/>
            </a:rPr>
            <a:t>Cross Reference Protocol in Analysis</a:t>
          </a:r>
          <a:endParaRPr lang="en-US" sz="1800" kern="1200" dirty="0">
            <a:latin typeface="+mn-lt"/>
            <a:cs typeface="Times New Roman" pitchFamily="18" charset="0"/>
          </a:endParaRPr>
        </a:p>
      </dsp:txBody>
      <dsp:txXfrm>
        <a:off x="3334623" y="1680156"/>
        <a:ext cx="1817529" cy="1211686"/>
      </dsp:txXfrm>
    </dsp:sp>
    <dsp:sp modelId="{D3FAEA15-74EA-44F0-B324-8062485B62BB}">
      <dsp:nvSpPr>
        <dsp:cNvPr id="0" name=""/>
        <dsp:cNvSpPr/>
      </dsp:nvSpPr>
      <dsp:spPr>
        <a:xfrm>
          <a:off x="5455074" y="1680156"/>
          <a:ext cx="3029215" cy="1211686"/>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n-lt"/>
              <a:cs typeface="Times New Roman" pitchFamily="18" charset="0"/>
            </a:rPr>
            <a:t>Recommendation</a:t>
          </a:r>
          <a:endParaRPr lang="en-US" sz="1800" kern="1200" dirty="0">
            <a:latin typeface="+mn-lt"/>
            <a:cs typeface="Times New Roman" pitchFamily="18" charset="0"/>
          </a:endParaRPr>
        </a:p>
      </dsp:txBody>
      <dsp:txXfrm>
        <a:off x="6060917" y="1680156"/>
        <a:ext cx="1817529" cy="1211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3441972" y="1762941"/>
          <a:ext cx="1459955" cy="145995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Patient</a:t>
          </a:r>
          <a:endParaRPr lang="en-US" sz="1600" kern="1200" dirty="0"/>
        </a:p>
      </dsp:txBody>
      <dsp:txXfrm>
        <a:off x="3655777" y="1976746"/>
        <a:ext cx="1032345" cy="1032345"/>
      </dsp:txXfrm>
    </dsp:sp>
    <dsp:sp modelId="{E09D1B4B-09AE-4B1F-A409-CE344F8F9185}">
      <dsp:nvSpPr>
        <dsp:cNvPr id="0" name=""/>
        <dsp:cNvSpPr/>
      </dsp:nvSpPr>
      <dsp:spPr>
        <a:xfrm rot="16200000">
          <a:off x="4083385" y="1378177"/>
          <a:ext cx="177128" cy="445347"/>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109954" y="1493815"/>
        <a:ext cx="123990" cy="267209"/>
      </dsp:txXfrm>
    </dsp:sp>
    <dsp:sp modelId="{60779230-642B-46DB-B5CA-FC2220C38859}">
      <dsp:nvSpPr>
        <dsp:cNvPr id="0" name=""/>
        <dsp:cNvSpPr/>
      </dsp:nvSpPr>
      <dsp:spPr>
        <a:xfrm>
          <a:off x="3401741" y="-111682"/>
          <a:ext cx="1540417" cy="154041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EMTs</a:t>
          </a:r>
          <a:endParaRPr lang="en-US" sz="1100" kern="1200" dirty="0"/>
        </a:p>
      </dsp:txBody>
      <dsp:txXfrm>
        <a:off x="3627330" y="113907"/>
        <a:ext cx="1089239" cy="1089239"/>
      </dsp:txXfrm>
    </dsp:sp>
    <dsp:sp modelId="{4873F644-A37B-4263-BDD3-7D4AECF93436}">
      <dsp:nvSpPr>
        <dsp:cNvPr id="0" name=""/>
        <dsp:cNvSpPr/>
      </dsp:nvSpPr>
      <dsp:spPr>
        <a:xfrm rot="20520000">
          <a:off x="4931792" y="1994581"/>
          <a:ext cx="177128" cy="445347"/>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933092" y="2091860"/>
        <a:ext cx="123990" cy="267209"/>
      </dsp:txXfrm>
    </dsp:sp>
    <dsp:sp modelId="{8FE55D76-69B8-469D-BE4A-A0F9F69D5110}">
      <dsp:nvSpPr>
        <dsp:cNvPr id="0" name=""/>
        <dsp:cNvSpPr/>
      </dsp:nvSpPr>
      <dsp:spPr>
        <a:xfrm>
          <a:off x="5146351" y="1155851"/>
          <a:ext cx="1540417" cy="154041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spc="-10" baseline="0" dirty="0" smtClean="0"/>
            <a:t>EMT-I</a:t>
          </a:r>
          <a:endParaRPr lang="en-US" sz="1300" kern="1200" spc="-10" baseline="0" dirty="0"/>
        </a:p>
      </dsp:txBody>
      <dsp:txXfrm>
        <a:off x="5371940" y="1381440"/>
        <a:ext cx="1089239" cy="1089239"/>
      </dsp:txXfrm>
    </dsp:sp>
    <dsp:sp modelId="{8999D690-D432-4F1A-B2AE-D98A61E6F24A}">
      <dsp:nvSpPr>
        <dsp:cNvPr id="0" name=""/>
        <dsp:cNvSpPr/>
      </dsp:nvSpPr>
      <dsp:spPr>
        <a:xfrm rot="3240000">
          <a:off x="4607729" y="2991942"/>
          <a:ext cx="177128" cy="445347"/>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18681" y="3059516"/>
        <a:ext cx="123990" cy="267209"/>
      </dsp:txXfrm>
    </dsp:sp>
    <dsp:sp modelId="{0B5562C5-56E9-4F94-AD9A-09B6AA6E206F}">
      <dsp:nvSpPr>
        <dsp:cNvPr id="0" name=""/>
        <dsp:cNvSpPr/>
      </dsp:nvSpPr>
      <dsp:spPr>
        <a:xfrm>
          <a:off x="4479969" y="3206764"/>
          <a:ext cx="1540417" cy="154041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Paramedics</a:t>
          </a:r>
          <a:endParaRPr lang="en-US" sz="1100" kern="1200" dirty="0"/>
        </a:p>
      </dsp:txBody>
      <dsp:txXfrm>
        <a:off x="4705558" y="3432353"/>
        <a:ext cx="1089239" cy="1089239"/>
      </dsp:txXfrm>
    </dsp:sp>
    <dsp:sp modelId="{FB0FDE60-5A66-47CD-855C-10B0ABFAFF6D}">
      <dsp:nvSpPr>
        <dsp:cNvPr id="0" name=""/>
        <dsp:cNvSpPr/>
      </dsp:nvSpPr>
      <dsp:spPr>
        <a:xfrm rot="7560000">
          <a:off x="3559041" y="2991942"/>
          <a:ext cx="177128" cy="445347"/>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601227" y="3059516"/>
        <a:ext cx="123990" cy="267209"/>
      </dsp:txXfrm>
    </dsp:sp>
    <dsp:sp modelId="{492A8904-4F29-41B2-8DF6-9E5DB43B598E}">
      <dsp:nvSpPr>
        <dsp:cNvPr id="0" name=""/>
        <dsp:cNvSpPr/>
      </dsp:nvSpPr>
      <dsp:spPr>
        <a:xfrm>
          <a:off x="2323512" y="3206764"/>
          <a:ext cx="1540417" cy="154041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Medical</a:t>
          </a:r>
          <a:r>
            <a:rPr lang="en-US" sz="1400" kern="1200" dirty="0" smtClean="0"/>
            <a:t> </a:t>
          </a:r>
          <a:r>
            <a:rPr lang="en-US" sz="1600" kern="1200" dirty="0" smtClean="0"/>
            <a:t>Director</a:t>
          </a:r>
          <a:endParaRPr lang="en-US" sz="1400" kern="1200" dirty="0"/>
        </a:p>
      </dsp:txBody>
      <dsp:txXfrm>
        <a:off x="2549101" y="3432353"/>
        <a:ext cx="1089239" cy="1089239"/>
      </dsp:txXfrm>
    </dsp:sp>
    <dsp:sp modelId="{470BEB95-5498-4076-A7AD-52EA2D6058A0}">
      <dsp:nvSpPr>
        <dsp:cNvPr id="0" name=""/>
        <dsp:cNvSpPr/>
      </dsp:nvSpPr>
      <dsp:spPr>
        <a:xfrm rot="11880000">
          <a:off x="3234979" y="1994581"/>
          <a:ext cx="177128" cy="445347"/>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286817" y="2091860"/>
        <a:ext cx="123990" cy="267209"/>
      </dsp:txXfrm>
    </dsp:sp>
    <dsp:sp modelId="{A0AE6ABD-EFF8-41C2-907C-790C07DF522C}">
      <dsp:nvSpPr>
        <dsp:cNvPr id="0" name=""/>
        <dsp:cNvSpPr/>
      </dsp:nvSpPr>
      <dsp:spPr>
        <a:xfrm>
          <a:off x="1657130" y="1155851"/>
          <a:ext cx="1540417" cy="154041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Receiving Hospital</a:t>
          </a:r>
          <a:endParaRPr lang="en-US" sz="1200" kern="1200" dirty="0"/>
        </a:p>
      </dsp:txBody>
      <dsp:txXfrm>
        <a:off x="1882719" y="1381440"/>
        <a:ext cx="1089239" cy="108923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19129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pPr lvl="0"/>
            <a:r>
              <a:rPr lang="en-US" sz="1000" b="1" dirty="0" smtClean="0"/>
              <a:t>Sections</a:t>
            </a:r>
            <a:endParaRPr lang="en-US" sz="1000" b="0" dirty="0" smtClean="0"/>
          </a:p>
          <a:p>
            <a:pPr lvl="0"/>
            <a:r>
              <a:rPr lang="en-US" sz="1000" b="0" dirty="0" smtClean="0"/>
              <a:t>Right-click on a slide to add sections.</a:t>
            </a:r>
            <a:r>
              <a:rPr lang="en-US" sz="1000" b="0" baseline="0" dirty="0" smtClean="0"/>
              <a:t> Sections can help to organize your slides or facilitate collaboration between multiple authors.</a:t>
            </a:r>
            <a:endParaRPr lang="en-US" sz="1000" b="0" dirty="0" smtClean="0"/>
          </a:p>
          <a:p>
            <a:pPr lvl="0"/>
            <a:endParaRPr lang="en-US" sz="1000" b="1" dirty="0" smtClean="0"/>
          </a:p>
          <a:p>
            <a:pPr lvl="0"/>
            <a:r>
              <a:rPr lang="en-US" sz="1000" b="1" dirty="0" smtClean="0"/>
              <a:t>Notes</a:t>
            </a:r>
          </a:p>
          <a:p>
            <a:pPr lvl="0"/>
            <a:r>
              <a:rPr lang="en-US" sz="1000" dirty="0" smtClean="0"/>
              <a:t>Use the Notes section for delivery notes or to provide additional details for the audience.</a:t>
            </a:r>
            <a:r>
              <a:rPr lang="en-US" sz="1000" baseline="0" dirty="0" smtClean="0"/>
              <a:t> View these notes in Presentation View during your presentation. </a:t>
            </a:r>
          </a:p>
          <a:p>
            <a:pPr lvl="0">
              <a:buFontTx/>
              <a:buNone/>
            </a:pPr>
            <a:r>
              <a:rPr lang="en-US" sz="1000" dirty="0" smtClean="0"/>
              <a:t>Keep in mind the font size (important for accessibility, visibility, videotaping, and online production)</a:t>
            </a:r>
          </a:p>
          <a:p>
            <a:pPr lvl="0"/>
            <a:endParaRPr lang="en-US" sz="1000" dirty="0" smtClean="0"/>
          </a:p>
          <a:p>
            <a:pPr lvl="0">
              <a:buFontTx/>
              <a:buNone/>
            </a:pPr>
            <a:r>
              <a:rPr lang="en-US" sz="1000" b="1" dirty="0" smtClean="0"/>
              <a:t>Coordinated colors </a:t>
            </a:r>
          </a:p>
          <a:p>
            <a:pPr lvl="0">
              <a:buFontTx/>
              <a:buNone/>
            </a:pPr>
            <a:r>
              <a:rPr lang="en-US" sz="1000" dirty="0" smtClean="0"/>
              <a:t>Pay particular attention to the graphs, charts, and text boxes.</a:t>
            </a:r>
            <a:r>
              <a:rPr lang="en-US" sz="1000" baseline="0" dirty="0" smtClean="0"/>
              <a:t> </a:t>
            </a:r>
            <a:endParaRPr lang="en-US" sz="1000" dirty="0" smtClean="0"/>
          </a:p>
          <a:p>
            <a:pPr lvl="0"/>
            <a:r>
              <a:rPr lang="en-US" sz="1000" dirty="0" smtClean="0"/>
              <a:t>Consider that attendees will print in black and white or </a:t>
            </a:r>
            <a:r>
              <a:rPr lang="en-US" sz="1000" dirty="0" err="1" smtClean="0"/>
              <a:t>grayscale</a:t>
            </a:r>
            <a:r>
              <a:rPr lang="en-US" sz="1000" dirty="0" smtClean="0"/>
              <a:t>. Run a test print to make sure your colors work when printed in pure black and white and </a:t>
            </a:r>
            <a:r>
              <a:rPr lang="en-US" sz="1000" dirty="0" err="1" smtClean="0"/>
              <a:t>grayscale</a:t>
            </a:r>
            <a:r>
              <a:rPr lang="en-US" sz="1000" dirty="0" smtClean="0"/>
              <a:t>.</a:t>
            </a:r>
          </a:p>
          <a:p>
            <a:pPr lvl="0">
              <a:buFontTx/>
              <a:buNone/>
            </a:pPr>
            <a:endParaRPr lang="en-US" sz="1000" dirty="0" smtClean="0"/>
          </a:p>
          <a:p>
            <a:pPr lvl="0">
              <a:buFontTx/>
              <a:buNone/>
            </a:pPr>
            <a:r>
              <a:rPr lang="en-US" sz="1000" b="1" dirty="0" smtClean="0"/>
              <a:t>Graphics, tables, and graphs</a:t>
            </a:r>
          </a:p>
          <a:p>
            <a:pPr lvl="0"/>
            <a:r>
              <a:rPr lang="en-US" sz="1000" dirty="0" smtClean="0"/>
              <a:t>Keep it simple: If possible, use consistent, non-distracting styles and colors.</a:t>
            </a:r>
          </a:p>
          <a:p>
            <a:pPr lvl="0"/>
            <a:r>
              <a:rPr lang="en-US" sz="1000" dirty="0" smtClean="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t>
            </a:r>
            <a:r>
              <a:rPr lang="en-US" baseline="0" dirty="0" smtClean="0"/>
              <a:t> curious, why these particular ones?</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If any of</a:t>
            </a:r>
            <a:r>
              <a:rPr lang="en-US" baseline="0" dirty="0" smtClean="0"/>
              <a:t> these issues caused a schedule delay or need to be discussed further, include details in next slide. </a:t>
            </a:r>
            <a:r>
              <a:rPr lang="en-US" b="1" u="sng" baseline="0" dirty="0" smtClean="0"/>
              <a:t>In point number 6 </a:t>
            </a:r>
            <a:r>
              <a:rPr lang="mr-IN" b="1" u="sng" baseline="0" dirty="0" smtClean="0"/>
              <a:t>–</a:t>
            </a:r>
            <a:r>
              <a:rPr lang="en-US" b="1" u="sng" baseline="0" dirty="0" smtClean="0"/>
              <a:t> do we?  </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a:t>
            </a:r>
            <a:r>
              <a:rPr lang="en-US" baseline="0" dirty="0" smtClean="0"/>
              <a:t> show several examples of timelines using SmartArt graphics.</a:t>
            </a:r>
            <a:endParaRPr lang="en-US" dirty="0" smtClean="0"/>
          </a:p>
          <a:p>
            <a:r>
              <a:rPr lang="en-US" dirty="0" smtClean="0"/>
              <a:t>Include a timeline for the project, clearly marking milestones,</a:t>
            </a:r>
            <a:r>
              <a:rPr lang="en-US" baseline="0" dirty="0" smtClean="0"/>
              <a:t> important dates, </a:t>
            </a:r>
            <a:r>
              <a:rPr lang="en-US" dirty="0" smtClean="0"/>
              <a:t>and highlight where the project is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n-US" sz="120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 with better graphic</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16</a:t>
            </a:fld>
            <a:endParaRPr lang="en-US"/>
          </a:p>
        </p:txBody>
      </p:sp>
    </p:spTree>
    <p:extLst>
      <p:ext uri="{BB962C8B-B14F-4D97-AF65-F5344CB8AC3E}">
        <p14:creationId xmlns:p14="http://schemas.microsoft.com/office/powerpoint/2010/main" val="126649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What are the dependencies</a:t>
            </a:r>
            <a:r>
              <a:rPr lang="en-US" baseline="0" dirty="0" smtClean="0"/>
              <a:t> that affect the timeline, cost, and output of this </a:t>
            </a:r>
            <a:r>
              <a:rPr lang="en-US" baseline="0" smtClean="0"/>
              <a:t>project?</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 slides for the appendix in</a:t>
            </a:r>
            <a:r>
              <a:rPr lang="en-US" baseline="0" dirty="0" smtClean="0"/>
              <a:t> the event that more details or supplemental slides are needed. The appendix is also useful if the presentation is distributed later. </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886505-2845-6448-9EE6-96847E190562}"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CC8D-3706-C94D-82A6-B3339EBBF66C}"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97514"/>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772638" y="2549966"/>
            <a:ext cx="1943099" cy="1091610"/>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6029687" y="3441196"/>
            <a:ext cx="1714500" cy="1091655"/>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087182" y="1425893"/>
            <a:ext cx="1342318" cy="1360376"/>
          </a:xfrm>
          <a:prstGeom prst="ellipse">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30867" y="5806957"/>
            <a:ext cx="1264534" cy="103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idx="1"/>
          </p:nvPr>
        </p:nvSpPr>
        <p:spPr>
          <a:xfrm>
            <a:off x="3810000" y="3048000"/>
            <a:ext cx="5105400" cy="1500187"/>
          </a:xfrm>
          <a:prstGeom prst="rect">
            <a:avLst/>
          </a:prstGeo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6692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0856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86505-2845-6448-9EE6-96847E190562}"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CC8D-3706-C94D-82A6-B3339EBBF66C}"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86505-2845-6448-9EE6-96847E190562}" type="datetimeFigureOut">
              <a:rPr lang="en-US" smtClean="0"/>
              <a:t>12/12/16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CC8D-3706-C94D-82A6-B3339EBBF66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886505-2845-6448-9EE6-96847E190562}"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7CC8D-3706-C94D-82A6-B3339EBBF66C}"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2158D-428B-4987-8B28-745A2AFA1252}" type="datetimeFigureOut">
              <a:rPr lang="en-US" smtClean="0"/>
              <a:t>12/12/16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886505-2845-6448-9EE6-96847E190562}" type="datetimeFigureOut">
              <a:rPr lang="en-US" smtClean="0"/>
              <a:t>12/12/16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67CC8D-3706-C94D-82A6-B3339EBBF66C}" type="slidenum">
              <a:rPr lang="en-US" smtClean="0"/>
              <a:t>‹#›</a:t>
            </a:fld>
            <a:endParaRPr lang="en-US"/>
          </a:p>
        </p:txBody>
      </p:sp>
    </p:spTree>
    <p:extLst>
      <p:ext uri="{BB962C8B-B14F-4D97-AF65-F5344CB8AC3E}">
        <p14:creationId xmlns:p14="http://schemas.microsoft.com/office/powerpoint/2010/main" val="1889878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ransition spd="slow">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comments" Target="../comments/comment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png"/><Relationship Id="rId5" Type="http://schemas.openxmlformats.org/officeDocument/2006/relationships/comments" Target="../comments/comment3.xml"/><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image" Target="../media/image10.tiff"/><Relationship Id="rId6" Type="http://schemas.openxmlformats.org/officeDocument/2006/relationships/image" Target="../media/image9.png"/><Relationship Id="rId1" Type="http://schemas.openxmlformats.org/officeDocument/2006/relationships/tags" Target="../tags/tag9.xml"/><Relationship Id="rId2"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2.xml"/><Relationship Id="rId5" Type="http://schemas.openxmlformats.org/officeDocument/2006/relationships/notesSlide" Target="../notesSlides/notesSlide8.xml"/><Relationship Id="rId6" Type="http://schemas.openxmlformats.org/officeDocument/2006/relationships/diagramData" Target="../diagrams/data3.xml"/><Relationship Id="rId7" Type="http://schemas.openxmlformats.org/officeDocument/2006/relationships/diagramLayout" Target="../diagrams/layout3.xml"/><Relationship Id="rId8" Type="http://schemas.openxmlformats.org/officeDocument/2006/relationships/diagramQuickStyle" Target="../diagrams/quickStyle3.xml"/><Relationship Id="rId9" Type="http://schemas.openxmlformats.org/officeDocument/2006/relationships/diagramColors" Target="../diagrams/colors3.xml"/><Relationship Id="rId10" Type="http://schemas.microsoft.com/office/2007/relationships/diagramDrawing" Target="../diagrams/drawing3.xml"/><Relationship Id="rId11" Type="http://schemas.openxmlformats.org/officeDocument/2006/relationships/image" Target="../media/image9.png"/><Relationship Id="rId1" Type="http://schemas.openxmlformats.org/officeDocument/2006/relationships/tags" Target="../tags/tag12.xml"/><Relationship Id="rId2"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1.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9.png"/><Relationship Id="rId1" Type="http://schemas.openxmlformats.org/officeDocument/2006/relationships/tags" Target="../tags/tag5.xml"/><Relationship Id="rId2"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828800" y="1122363"/>
            <a:ext cx="5029200" cy="2230437"/>
          </a:xfrm>
        </p:spPr>
        <p:txBody>
          <a:bodyPr/>
          <a:lstStyle/>
          <a:p>
            <a:r>
              <a:rPr lang="en-US" dirty="0" smtClean="0"/>
              <a:t>EMS Protocol Analysis </a:t>
            </a:r>
            <a:endParaRPr lang="en-US" dirty="0"/>
          </a:p>
        </p:txBody>
      </p:sp>
      <p:sp>
        <p:nvSpPr>
          <p:cNvPr id="3" name="Subtitle 2"/>
          <p:cNvSpPr>
            <a:spLocks noGrp="1"/>
          </p:cNvSpPr>
          <p:nvPr>
            <p:ph type="subTitle" idx="1"/>
            <p:custDataLst>
              <p:tags r:id="rId3"/>
            </p:custDataLst>
          </p:nvPr>
        </p:nvSpPr>
        <p:spPr>
          <a:xfrm>
            <a:off x="1143000" y="4800600"/>
            <a:ext cx="6858000" cy="838200"/>
          </a:xfrm>
        </p:spPr>
        <p:txBody>
          <a:bodyPr/>
          <a:lstStyle/>
          <a:p>
            <a:r>
              <a:rPr lang="en-US" dirty="0" smtClean="0"/>
              <a:t>A cross-agency comparative review for Washoe County Health District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Review</a:t>
            </a:r>
            <a:endParaRPr lang="en-US" dirty="0"/>
          </a:p>
        </p:txBody>
      </p:sp>
      <p:sp>
        <p:nvSpPr>
          <p:cNvPr id="5" name="Content Placeholder 4"/>
          <p:cNvSpPr>
            <a:spLocks noGrp="1"/>
          </p:cNvSpPr>
          <p:nvPr>
            <p:ph idx="1"/>
          </p:nvPr>
        </p:nvSpPr>
        <p:spPr/>
        <p:txBody>
          <a:bodyPr/>
          <a:lstStyle/>
          <a:p>
            <a:pPr>
              <a:lnSpc>
                <a:spcPct val="150000"/>
              </a:lnSpc>
            </a:pPr>
            <a:r>
              <a:rPr lang="en-US" dirty="0" smtClean="0"/>
              <a:t>Facilitated by Washoe County Health District</a:t>
            </a:r>
          </a:p>
          <a:p>
            <a:pPr>
              <a:lnSpc>
                <a:spcPct val="150000"/>
              </a:lnSpc>
            </a:pPr>
            <a:endParaRPr lang="en-US" dirty="0"/>
          </a:p>
          <a:p>
            <a:r>
              <a:rPr lang="en-US" dirty="0" smtClean="0"/>
              <a:t>Combined PDF produced containing protocols for all participating agencies</a:t>
            </a:r>
          </a:p>
          <a:p>
            <a:pPr lvl="3"/>
            <a:r>
              <a:rPr lang="en-US" sz="1800" dirty="0" smtClean="0"/>
              <a:t>Rational for the above process</a:t>
            </a:r>
          </a:p>
          <a:p>
            <a:pPr lvl="3"/>
            <a:r>
              <a:rPr lang="en-US" sz="1800" dirty="0" smtClean="0"/>
              <a:t>Variable Title Headings</a:t>
            </a:r>
          </a:p>
          <a:p>
            <a:pPr lvl="3"/>
            <a:r>
              <a:rPr lang="en-US" sz="1800" dirty="0" smtClean="0"/>
              <a:t>Indexes within Indexes</a:t>
            </a:r>
          </a:p>
          <a:p>
            <a:pPr lvl="3"/>
            <a:r>
              <a:rPr lang="en-US" sz="1800" dirty="0" smtClean="0"/>
              <a:t>Table of Contents Issues</a:t>
            </a:r>
            <a:endParaRPr lang="en-US"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653" y="5784849"/>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77765627"/>
              </p:ext>
            </p:extLst>
          </p:nvPr>
        </p:nvGraphicFramePr>
        <p:xfrm>
          <a:off x="-637209" y="365126"/>
          <a:ext cx="10543209" cy="6797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en-US" sz="2800" dirty="0" smtClean="0"/>
              <a:t>Process</a:t>
            </a:r>
            <a:endParaRPr lang="en-US" sz="2800"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00600"/>
          </a:xfrm>
        </p:spPr>
        <p:txBody>
          <a:bodyPr>
            <a:normAutofit fontScale="90000"/>
          </a:bodyPr>
          <a:lstStyle/>
          <a:p>
            <a:r>
              <a:rPr lang="en-US" dirty="0"/>
              <a:t/>
            </a:r>
            <a:br>
              <a:rPr lang="en-US" dirty="0"/>
            </a:br>
            <a:r>
              <a:rPr lang="en-US" dirty="0" smtClean="0"/>
              <a:t>No intent to single out any individual agency </a:t>
            </a:r>
            <a:br>
              <a:rPr lang="en-US" dirty="0" smtClean="0"/>
            </a:br>
            <a:r>
              <a:rPr lang="en-US" dirty="0"/>
              <a:t/>
            </a:r>
            <a:br>
              <a:rPr lang="en-US" dirty="0"/>
            </a:br>
            <a:r>
              <a:rPr lang="en-US" dirty="0" smtClean="0"/>
              <a:t>Issues identified will be discussed as open forum</a:t>
            </a:r>
            <a:br>
              <a:rPr lang="en-US" dirty="0" smtClean="0"/>
            </a:br>
            <a:r>
              <a:rPr lang="en-US" dirty="0"/>
              <a:t/>
            </a:r>
            <a:br>
              <a:rPr lang="en-US" dirty="0"/>
            </a:br>
            <a:r>
              <a:rPr lang="en-US" dirty="0" smtClean="0"/>
              <a:t>Use of Protocol Analysis necessitates cross referencing combined protocol PDF from Washoe County Health District</a:t>
            </a:r>
            <a:br>
              <a:rPr lang="en-US" dirty="0" smtClean="0"/>
            </a:br>
            <a:r>
              <a:rPr lang="en-US" dirty="0"/>
              <a:t/>
            </a:r>
            <a:br>
              <a:rPr lang="en-US" dirty="0"/>
            </a:br>
            <a:r>
              <a:rPr lang="en-US" dirty="0" smtClean="0"/>
              <a:t>This was a learning process for us too!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100" y="5799725"/>
            <a:ext cx="1231900" cy="1054100"/>
          </a:xfrm>
          <a:prstGeom prst="rect">
            <a:avLst/>
          </a:prstGeom>
        </p:spPr>
      </p:pic>
    </p:spTree>
    <p:extLst>
      <p:ext uri="{BB962C8B-B14F-4D97-AF65-F5344CB8AC3E}">
        <p14:creationId xmlns:p14="http://schemas.microsoft.com/office/powerpoint/2010/main" val="143535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32585449"/>
              </p:ext>
            </p:extLst>
          </p:nvPr>
        </p:nvGraphicFramePr>
        <p:xfrm>
          <a:off x="328612" y="1143000"/>
          <a:ext cx="848677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Method of Using the Protocol Review</a:t>
            </a:r>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2100" y="5797637"/>
            <a:ext cx="1231900" cy="1054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normAutofit fontScale="90000"/>
          </a:bodyPr>
          <a:lstStyle/>
          <a:p>
            <a:r>
              <a:rPr lang="en-US" dirty="0" smtClean="0"/>
              <a:t>Considerations in Formulating Countywide Protocols</a:t>
            </a:r>
            <a:endParaRPr lang="en-US" dirty="0"/>
          </a:p>
        </p:txBody>
      </p:sp>
      <p:sp>
        <p:nvSpPr>
          <p:cNvPr id="3" name="Content Placeholder 2"/>
          <p:cNvSpPr>
            <a:spLocks noGrp="1"/>
          </p:cNvSpPr>
          <p:nvPr>
            <p:ph idx="1"/>
            <p:custDataLst>
              <p:tags r:id="rId3"/>
            </p:custDataLst>
          </p:nvPr>
        </p:nvSpPr>
        <p:spPr>
          <a:xfrm>
            <a:off x="457200" y="1828800"/>
            <a:ext cx="5181600" cy="4297363"/>
          </a:xfrm>
        </p:spPr>
        <p:txBody>
          <a:bodyPr>
            <a:normAutofit fontScale="92500" lnSpcReduction="10000"/>
          </a:bodyPr>
          <a:lstStyle/>
          <a:p>
            <a:pPr>
              <a:lnSpc>
                <a:spcPct val="150000"/>
              </a:lnSpc>
            </a:pPr>
            <a:r>
              <a:rPr lang="en-US" dirty="0" smtClean="0"/>
              <a:t>Standardized Format</a:t>
            </a:r>
          </a:p>
          <a:p>
            <a:pPr>
              <a:lnSpc>
                <a:spcPct val="150000"/>
              </a:lnSpc>
            </a:pPr>
            <a:r>
              <a:rPr lang="en-US" dirty="0" smtClean="0"/>
              <a:t>Color Coding For Varying Levels of Prehospital Care</a:t>
            </a:r>
          </a:p>
          <a:p>
            <a:pPr>
              <a:lnSpc>
                <a:spcPct val="150000"/>
              </a:lnSpc>
            </a:pPr>
            <a:r>
              <a:rPr lang="en-US" dirty="0" smtClean="0"/>
              <a:t>Arrangements made for protocols that update fairly frequently (ACLS, PALS)</a:t>
            </a:r>
          </a:p>
          <a:p>
            <a:pPr>
              <a:lnSpc>
                <a:spcPct val="150000"/>
              </a:lnSpc>
            </a:pPr>
            <a:r>
              <a:rPr lang="en-US" dirty="0" smtClean="0"/>
              <a:t>Electronic AND Printed Versions</a:t>
            </a:r>
          </a:p>
          <a:p>
            <a:pPr>
              <a:lnSpc>
                <a:spcPct val="150000"/>
              </a:lnSpc>
            </a:pPr>
            <a:r>
              <a:rPr lang="en-US" dirty="0" smtClean="0"/>
              <a:t>Input from prehospital providers in conjunction with medical directors </a:t>
            </a:r>
          </a:p>
          <a:p>
            <a:pPr>
              <a:lnSpc>
                <a:spcPct val="150000"/>
              </a:lnSpc>
            </a:pPr>
            <a:r>
              <a:rPr lang="en-US" dirty="0" smtClean="0"/>
              <a:t>Regular Future meetings </a:t>
            </a:r>
            <a:r>
              <a:rPr lang="mr-IN" dirty="0" smtClean="0"/>
              <a:t>–</a:t>
            </a:r>
            <a:r>
              <a:rPr lang="en-US" dirty="0" smtClean="0"/>
              <a:t> a “Living Document”</a:t>
            </a:r>
            <a:endParaRPr lang="en-US" dirty="0"/>
          </a:p>
        </p:txBody>
      </p:sp>
      <p:pic>
        <p:nvPicPr>
          <p:cNvPr id="5" name="Picture 4"/>
          <p:cNvPicPr>
            <a:picLocks noChangeAspect="1"/>
          </p:cNvPicPr>
          <p:nvPr/>
        </p:nvPicPr>
        <p:blipFill rotWithShape="1">
          <a:blip r:embed="rId5"/>
          <a:srcRect l="-36427" t="-25490" r="36427" b="-5884"/>
          <a:stretch/>
        </p:blipFill>
        <p:spPr>
          <a:xfrm>
            <a:off x="3962400" y="533400"/>
            <a:ext cx="4842424" cy="5105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530" y="5803900"/>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Format for Countywide Protocols</a:t>
            </a:r>
            <a:endParaRPr lang="en-US" dirty="0"/>
          </a:p>
        </p:txBody>
      </p:sp>
      <p:sp>
        <p:nvSpPr>
          <p:cNvPr id="3" name="Content Placeholder 2"/>
          <p:cNvSpPr>
            <a:spLocks noGrp="1"/>
          </p:cNvSpPr>
          <p:nvPr>
            <p:ph idx="1"/>
          </p:nvPr>
        </p:nvSpPr>
        <p:spPr/>
        <p:txBody>
          <a:bodyPr/>
          <a:lstStyle/>
          <a:p>
            <a:r>
              <a:rPr lang="en-US" dirty="0" smtClean="0"/>
              <a:t>Protocols  should be written in a “singular format” </a:t>
            </a:r>
            <a:r>
              <a:rPr lang="mr-IN" dirty="0" smtClean="0"/>
              <a:t>–</a:t>
            </a:r>
            <a:r>
              <a:rPr lang="en-US" dirty="0" smtClean="0"/>
              <a:t> example follows</a:t>
            </a:r>
          </a:p>
          <a:p>
            <a:r>
              <a:rPr lang="en-US" dirty="0" smtClean="0"/>
              <a:t>Overview of illness, with guidelines for HPI, Signs and Symptoms, and Considerations</a:t>
            </a:r>
          </a:p>
          <a:p>
            <a:r>
              <a:rPr lang="en-US" dirty="0" smtClean="0"/>
              <a:t>Any algorithms used should have appropriate labeling for level of provider</a:t>
            </a:r>
          </a:p>
          <a:p>
            <a:r>
              <a:rPr lang="en-US" dirty="0" smtClean="0"/>
              <a:t>Use of color coding to assist providers in defining level of care that pertains to them</a:t>
            </a:r>
          </a:p>
          <a:p>
            <a:r>
              <a:rPr lang="en-US" dirty="0" smtClean="0"/>
              <a:t>There are many examples of “singular” formatted protocols </a:t>
            </a:r>
            <a:r>
              <a:rPr lang="mr-IN" dirty="0" smtClean="0"/>
              <a:t>–</a:t>
            </a:r>
            <a:r>
              <a:rPr lang="en-US" dirty="0" smtClean="0"/>
              <a:t> each have their pros and cons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34441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t="3333"/>
          <a:stretch/>
        </p:blipFill>
        <p:spPr>
          <a:xfrm>
            <a:off x="2171700" y="228600"/>
            <a:ext cx="4789074" cy="6629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127806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20900" y="0"/>
            <a:ext cx="48814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530" y="5803900"/>
            <a:ext cx="1231900" cy="1054100"/>
          </a:xfrm>
          <a:prstGeom prst="rect">
            <a:avLst/>
          </a:prstGeom>
        </p:spPr>
      </p:pic>
    </p:spTree>
    <p:extLst>
      <p:ext uri="{BB962C8B-B14F-4D97-AF65-F5344CB8AC3E}">
        <p14:creationId xmlns:p14="http://schemas.microsoft.com/office/powerpoint/2010/main" val="46508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0700" y="0"/>
            <a:ext cx="5552463"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881" y="5803900"/>
            <a:ext cx="1231900" cy="1054100"/>
          </a:xfrm>
          <a:prstGeom prst="rect">
            <a:avLst/>
          </a:prstGeom>
        </p:spPr>
      </p:pic>
    </p:spTree>
    <p:extLst>
      <p:ext uri="{BB962C8B-B14F-4D97-AF65-F5344CB8AC3E}">
        <p14:creationId xmlns:p14="http://schemas.microsoft.com/office/powerpoint/2010/main" val="202850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2820"/>
          <a:stretch/>
        </p:blipFill>
        <p:spPr>
          <a:xfrm>
            <a:off x="1447800" y="228600"/>
            <a:ext cx="6705600" cy="66645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839069"/>
            <a:ext cx="1231900" cy="1054100"/>
          </a:xfrm>
          <a:prstGeom prst="rect">
            <a:avLst/>
          </a:prstGeom>
        </p:spPr>
      </p:pic>
    </p:spTree>
    <p:extLst>
      <p:ext uri="{BB962C8B-B14F-4D97-AF65-F5344CB8AC3E}">
        <p14:creationId xmlns:p14="http://schemas.microsoft.com/office/powerpoint/2010/main" val="175294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Essential Background</a:t>
            </a:r>
            <a:endParaRPr lang="en-US" dirty="0"/>
          </a:p>
        </p:txBody>
      </p:sp>
      <p:sp>
        <p:nvSpPr>
          <p:cNvPr id="5" name="Content Placeholder 4"/>
          <p:cNvSpPr>
            <a:spLocks noGrp="1"/>
          </p:cNvSpPr>
          <p:nvPr>
            <p:ph idx="1"/>
          </p:nvPr>
        </p:nvSpPr>
        <p:spPr>
          <a:xfrm>
            <a:off x="457200" y="1828800"/>
            <a:ext cx="4648200" cy="4297363"/>
          </a:xfrm>
        </p:spPr>
        <p:txBody>
          <a:bodyPr/>
          <a:lstStyle/>
          <a:p>
            <a:r>
              <a:rPr lang="en-US" dirty="0" smtClean="0"/>
              <a:t>Issue of varying EMS protocols in multiagency environment in Washoe County</a:t>
            </a:r>
            <a:endParaRPr lang="en-US" dirty="0"/>
          </a:p>
          <a:p>
            <a:endParaRPr lang="en-US" dirty="0"/>
          </a:p>
          <a:p>
            <a:r>
              <a:rPr lang="en-US" dirty="0" smtClean="0"/>
              <a:t>Standardization of Care</a:t>
            </a:r>
            <a:endParaRPr lang="en-US" dirty="0"/>
          </a:p>
          <a:p>
            <a:endParaRPr lang="en-US" dirty="0"/>
          </a:p>
          <a:p>
            <a:r>
              <a:rPr lang="en-US" dirty="0" smtClean="0"/>
              <a:t>Facilitate interagency operations in era of MCI events and threat of terrorism</a:t>
            </a:r>
          </a:p>
          <a:p>
            <a:endParaRPr lang="en-US" dirty="0"/>
          </a:p>
          <a:p>
            <a:r>
              <a:rPr lang="en-US" dirty="0" smtClean="0"/>
              <a:t>Initial element of the regional five year plan</a:t>
            </a:r>
            <a:endParaRPr lang="en-US" dirty="0"/>
          </a:p>
          <a:p>
            <a:pPr marL="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133600"/>
            <a:ext cx="3048000" cy="2362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786155"/>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3333"/>
          <a:stretch/>
        </p:blipFill>
        <p:spPr>
          <a:xfrm>
            <a:off x="2286000" y="609600"/>
            <a:ext cx="4633784" cy="6629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574" y="5803900"/>
            <a:ext cx="1231900" cy="1054100"/>
          </a:xfrm>
          <a:prstGeom prst="rect">
            <a:avLst/>
          </a:prstGeom>
        </p:spPr>
      </p:pic>
    </p:spTree>
    <p:extLst>
      <p:ext uri="{BB962C8B-B14F-4D97-AF65-F5344CB8AC3E}">
        <p14:creationId xmlns:p14="http://schemas.microsoft.com/office/powerpoint/2010/main" val="35020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3333"/>
          <a:stretch/>
        </p:blipFill>
        <p:spPr>
          <a:xfrm>
            <a:off x="2171700" y="228600"/>
            <a:ext cx="4775703" cy="6629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185041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Clark County EMS System has a Unified Protocols!  </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85800" y="990600"/>
            <a:ext cx="2032000" cy="33128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775716"/>
            <a:ext cx="1231900" cy="1054100"/>
          </a:xfrm>
          <a:prstGeom prst="rect">
            <a:avLst/>
          </a:prstGeom>
        </p:spPr>
      </p:pic>
    </p:spTree>
    <p:extLst>
      <p:ext uri="{BB962C8B-B14F-4D97-AF65-F5344CB8AC3E}">
        <p14:creationId xmlns:p14="http://schemas.microsoft.com/office/powerpoint/2010/main" val="192751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05000" y="0"/>
            <a:ext cx="5321697" cy="6858000"/>
          </a:xfrm>
          <a:prstGeom prst="rect">
            <a:avLst/>
          </a:prstGeom>
          <a:ln w="3175">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90474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17600"/>
            <a:ext cx="9144000" cy="46050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522" y="5803900"/>
            <a:ext cx="1231900" cy="1054100"/>
          </a:xfrm>
          <a:prstGeom prst="rect">
            <a:avLst/>
          </a:prstGeom>
        </p:spPr>
      </p:pic>
    </p:spTree>
    <p:extLst>
      <p:ext uri="{BB962C8B-B14F-4D97-AF65-F5344CB8AC3E}">
        <p14:creationId xmlns:p14="http://schemas.microsoft.com/office/powerpoint/2010/main" val="136524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7200" y="0"/>
            <a:ext cx="5676687"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776760"/>
            <a:ext cx="1231900" cy="1054100"/>
          </a:xfrm>
          <a:prstGeom prst="rect">
            <a:avLst/>
          </a:prstGeom>
        </p:spPr>
      </p:pic>
    </p:spTree>
    <p:extLst>
      <p:ext uri="{BB962C8B-B14F-4D97-AF65-F5344CB8AC3E}">
        <p14:creationId xmlns:p14="http://schemas.microsoft.com/office/powerpoint/2010/main" val="200032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5300" y="0"/>
            <a:ext cx="559798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873" y="5803900"/>
            <a:ext cx="1231900" cy="1054100"/>
          </a:xfrm>
          <a:prstGeom prst="rect">
            <a:avLst/>
          </a:prstGeom>
        </p:spPr>
      </p:pic>
    </p:spTree>
    <p:extLst>
      <p:ext uri="{BB962C8B-B14F-4D97-AF65-F5344CB8AC3E}">
        <p14:creationId xmlns:p14="http://schemas.microsoft.com/office/powerpoint/2010/main" val="55394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4800" y="0"/>
            <a:ext cx="5992427"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86960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78000" y="0"/>
            <a:ext cx="5570578"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803900"/>
            <a:ext cx="1231900" cy="1054100"/>
          </a:xfrm>
          <a:prstGeom prst="rect">
            <a:avLst/>
          </a:prstGeom>
        </p:spPr>
      </p:pic>
    </p:spTree>
    <p:extLst>
      <p:ext uri="{BB962C8B-B14F-4D97-AF65-F5344CB8AC3E}">
        <p14:creationId xmlns:p14="http://schemas.microsoft.com/office/powerpoint/2010/main" val="178878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7886700" cy="3597274"/>
          </a:xfrm>
        </p:spPr>
        <p:txBody>
          <a:bodyPr/>
          <a:lstStyle/>
          <a:p>
            <a:pPr algn="ctr"/>
            <a:r>
              <a:rPr lang="en-US" dirty="0" err="1" smtClean="0"/>
              <a:t>www.EMSProtocols.org</a:t>
            </a:r>
            <a:r>
              <a:rPr lang="en-US" dirty="0" smtClean="0"/>
              <a:t/>
            </a:r>
            <a:br>
              <a:rPr lang="en-US" dirty="0" smtClean="0"/>
            </a:br>
            <a:r>
              <a:rPr lang="en-US" dirty="0" smtClean="0"/>
              <a:t/>
            </a:r>
            <a:br>
              <a:rPr lang="en-US" dirty="0" smtClean="0"/>
            </a:br>
            <a:r>
              <a:rPr lang="en-US" dirty="0"/>
              <a:t/>
            </a:r>
            <a:br>
              <a:rPr lang="en-US" dirty="0"/>
            </a:br>
            <a:r>
              <a:rPr lang="en-US" dirty="0" smtClean="0"/>
              <a:t>Many Examples of Multilevel of Care Unified Protocols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350" y="5803900"/>
            <a:ext cx="1231900" cy="1054100"/>
          </a:xfrm>
          <a:prstGeom prst="rect">
            <a:avLst/>
          </a:prstGeom>
        </p:spPr>
      </p:pic>
    </p:spTree>
    <p:extLst>
      <p:ext uri="{BB962C8B-B14F-4D97-AF65-F5344CB8AC3E}">
        <p14:creationId xmlns:p14="http://schemas.microsoft.com/office/powerpoint/2010/main" val="142328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EMS Consultant Group</a:t>
            </a:r>
            <a:endParaRPr lang="en-US" dirty="0"/>
          </a:p>
        </p:txBody>
      </p:sp>
      <p:sp>
        <p:nvSpPr>
          <p:cNvPr id="3" name="Content Placeholder 2"/>
          <p:cNvSpPr>
            <a:spLocks noGrp="1"/>
          </p:cNvSpPr>
          <p:nvPr>
            <p:ph idx="1"/>
          </p:nvPr>
        </p:nvSpPr>
        <p:spPr/>
        <p:txBody>
          <a:bodyPr/>
          <a:lstStyle/>
          <a:p>
            <a:r>
              <a:rPr lang="en-US" dirty="0" smtClean="0"/>
              <a:t>Private Company out of Philadelphia Region</a:t>
            </a:r>
          </a:p>
          <a:p>
            <a:r>
              <a:rPr lang="en-US" dirty="0" smtClean="0"/>
              <a:t>Comprised of EMS Professionals including</a:t>
            </a:r>
          </a:p>
          <a:p>
            <a:pPr lvl="3"/>
            <a:r>
              <a:rPr lang="en-US" sz="1400" dirty="0" smtClean="0"/>
              <a:t>Board Certified Emergency Physicians</a:t>
            </a:r>
          </a:p>
          <a:p>
            <a:pPr lvl="3"/>
            <a:r>
              <a:rPr lang="en-US" sz="1400" dirty="0" smtClean="0"/>
              <a:t>Critical Care Paramedics</a:t>
            </a:r>
          </a:p>
          <a:p>
            <a:pPr lvl="3"/>
            <a:r>
              <a:rPr lang="en-US" sz="1400" dirty="0" smtClean="0"/>
              <a:t>EMS Educators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5028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0"/>
            <a:ext cx="78867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56927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886700" cy="457200"/>
          </a:xfrm>
        </p:spPr>
        <p:txBody>
          <a:bodyPr>
            <a:normAutofit fontScale="90000"/>
          </a:bodyPr>
          <a:lstStyle/>
          <a:p>
            <a:pPr algn="ctr"/>
            <a:r>
              <a:rPr lang="en-US" dirty="0" smtClean="0"/>
              <a:t>Collaborative New York Protocol example from preceding website</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100" y="5809119"/>
            <a:ext cx="1231900" cy="1054100"/>
          </a:xfrm>
          <a:prstGeom prst="rect">
            <a:avLst/>
          </a:prstGeom>
        </p:spPr>
      </p:pic>
    </p:spTree>
    <p:extLst>
      <p:ext uri="{BB962C8B-B14F-4D97-AF65-F5344CB8AC3E}">
        <p14:creationId xmlns:p14="http://schemas.microsoft.com/office/powerpoint/2010/main" val="151757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7400" y="0"/>
            <a:ext cx="50292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179" y="5803900"/>
            <a:ext cx="1231900" cy="1054100"/>
          </a:xfrm>
          <a:prstGeom prst="rect">
            <a:avLst/>
          </a:prstGeom>
        </p:spPr>
      </p:pic>
    </p:spTree>
    <p:extLst>
      <p:ext uri="{BB962C8B-B14F-4D97-AF65-F5344CB8AC3E}">
        <p14:creationId xmlns:p14="http://schemas.microsoft.com/office/powerpoint/2010/main" val="174972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0"/>
            <a:ext cx="6375679"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775716"/>
            <a:ext cx="1231900" cy="1054100"/>
          </a:xfrm>
          <a:prstGeom prst="rect">
            <a:avLst/>
          </a:prstGeom>
        </p:spPr>
      </p:pic>
    </p:spTree>
    <p:extLst>
      <p:ext uri="{BB962C8B-B14F-4D97-AF65-F5344CB8AC3E}">
        <p14:creationId xmlns:p14="http://schemas.microsoft.com/office/powerpoint/2010/main" val="208463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2700" y="0"/>
            <a:ext cx="6557818"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566" y="5803900"/>
            <a:ext cx="1231900" cy="1054100"/>
          </a:xfrm>
          <a:prstGeom prst="rect">
            <a:avLst/>
          </a:prstGeom>
        </p:spPr>
      </p:pic>
    </p:spTree>
    <p:extLst>
      <p:ext uri="{BB962C8B-B14F-4D97-AF65-F5344CB8AC3E}">
        <p14:creationId xmlns:p14="http://schemas.microsoft.com/office/powerpoint/2010/main" val="185079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Electronic Version of Countywide Protocols?</a:t>
            </a:r>
            <a:br>
              <a:rPr lang="en-US" dirty="0" smtClean="0"/>
            </a:br>
            <a:r>
              <a:rPr lang="en-US" dirty="0"/>
              <a:t/>
            </a:r>
            <a:br>
              <a:rPr lang="en-US" dirty="0"/>
            </a:br>
            <a:r>
              <a:rPr lang="en-US" dirty="0" smtClean="0"/>
              <a:t>There is an App for that!</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90688"/>
            <a:ext cx="9144000" cy="51673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943600"/>
            <a:ext cx="1183710" cy="914400"/>
          </a:xfrm>
          <a:prstGeom prst="rect">
            <a:avLst/>
          </a:prstGeom>
        </p:spPr>
      </p:pic>
    </p:spTree>
    <p:extLst>
      <p:ext uri="{BB962C8B-B14F-4D97-AF65-F5344CB8AC3E}">
        <p14:creationId xmlns:p14="http://schemas.microsoft.com/office/powerpoint/2010/main" val="136429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0"/>
            <a:ext cx="7886700" cy="3886200"/>
          </a:xfrm>
        </p:spPr>
        <p:txBody>
          <a:bodyPr>
            <a:normAutofit/>
          </a:bodyPr>
          <a:lstStyle/>
          <a:p>
            <a:pPr algn="ctr"/>
            <a:r>
              <a:rPr lang="en-US" dirty="0" smtClean="0"/>
              <a:t>Protocols for multiple counties across the country are already indexed in this app!</a:t>
            </a:r>
            <a:br>
              <a:rPr lang="en-US" dirty="0" smtClean="0"/>
            </a:br>
            <a:r>
              <a:rPr lang="en-US" dirty="0"/>
              <a:t/>
            </a:r>
            <a:br>
              <a:rPr lang="en-US" dirty="0"/>
            </a:br>
            <a:r>
              <a:rPr lang="en-US" dirty="0" smtClean="0"/>
              <a:t>REMSA and Reno Fire Department, as well as Clark County protocols are already included!</a:t>
            </a:r>
            <a:br>
              <a:rPr lang="en-US" dirty="0" smtClean="0"/>
            </a:br>
            <a:r>
              <a:rPr lang="en-US" dirty="0"/>
              <a:t/>
            </a:r>
            <a:br>
              <a:rPr lang="en-US" dirty="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442" y="5774673"/>
            <a:ext cx="1231900" cy="1054100"/>
          </a:xfrm>
          <a:prstGeom prst="rect">
            <a:avLst/>
          </a:prstGeom>
        </p:spPr>
      </p:pic>
    </p:spTree>
    <p:extLst>
      <p:ext uri="{BB962C8B-B14F-4D97-AF65-F5344CB8AC3E}">
        <p14:creationId xmlns:p14="http://schemas.microsoft.com/office/powerpoint/2010/main" val="212869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33"/>
          <a:stretch/>
        </p:blipFill>
        <p:spPr>
          <a:xfrm>
            <a:off x="2349500" y="228600"/>
            <a:ext cx="4438677" cy="6629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653" y="5803900"/>
            <a:ext cx="1231900" cy="1054100"/>
          </a:xfrm>
          <a:prstGeom prst="rect">
            <a:avLst/>
          </a:prstGeom>
        </p:spPr>
      </p:pic>
    </p:spTree>
    <p:extLst>
      <p:ext uri="{BB962C8B-B14F-4D97-AF65-F5344CB8AC3E}">
        <p14:creationId xmlns:p14="http://schemas.microsoft.com/office/powerpoint/2010/main" val="162812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33"/>
          <a:stretch/>
        </p:blipFill>
        <p:spPr>
          <a:xfrm>
            <a:off x="2298700" y="228600"/>
            <a:ext cx="4529606" cy="6629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538" y="5803900"/>
            <a:ext cx="1231900" cy="1054100"/>
          </a:xfrm>
          <a:prstGeom prst="rect">
            <a:avLst/>
          </a:prstGeom>
        </p:spPr>
      </p:pic>
    </p:spTree>
    <p:extLst>
      <p:ext uri="{BB962C8B-B14F-4D97-AF65-F5344CB8AC3E}">
        <p14:creationId xmlns:p14="http://schemas.microsoft.com/office/powerpoint/2010/main" val="196224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33"/>
          <a:stretch/>
        </p:blipFill>
        <p:spPr>
          <a:xfrm>
            <a:off x="2324100" y="228600"/>
            <a:ext cx="4470473" cy="6629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832011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Involved in Current Review Project</a:t>
            </a:r>
            <a:endParaRPr lang="en-US" dirty="0"/>
          </a:p>
        </p:txBody>
      </p:sp>
      <p:sp>
        <p:nvSpPr>
          <p:cNvPr id="3" name="Content Placeholder 2"/>
          <p:cNvSpPr>
            <a:spLocks noGrp="1"/>
          </p:cNvSpPr>
          <p:nvPr>
            <p:ph idx="1"/>
          </p:nvPr>
        </p:nvSpPr>
        <p:spPr/>
        <p:txBody>
          <a:bodyPr/>
          <a:lstStyle/>
          <a:p>
            <a:r>
              <a:rPr lang="en-US" dirty="0" smtClean="0"/>
              <a:t>Jordan B Barnett, MD MBA FACEP FAAEM</a:t>
            </a:r>
          </a:p>
          <a:p>
            <a:endParaRPr lang="en-US" dirty="0"/>
          </a:p>
          <a:p>
            <a:r>
              <a:rPr lang="en-US" dirty="0" smtClean="0"/>
              <a:t>Eric A Rosen,  BAS MA</a:t>
            </a:r>
            <a:r>
              <a:rPr lang="de-DE" dirty="0" smtClean="0"/>
              <a:t>(c), NRP, FP-C, CCP-C</a:t>
            </a:r>
          </a:p>
          <a:p>
            <a:endParaRPr lang="de-DE" dirty="0"/>
          </a:p>
          <a:p>
            <a:r>
              <a:rPr lang="de-DE" dirty="0" smtClean="0"/>
              <a:t>Kenneth N Davis </a:t>
            </a:r>
            <a:r>
              <a:rPr lang="de-DE" dirty="0" err="1" smtClean="0"/>
              <a:t>Jr</a:t>
            </a:r>
            <a:r>
              <a:rPr lang="de-DE" dirty="0" smtClean="0"/>
              <a:t>, EMT-I </a:t>
            </a:r>
            <a:r>
              <a:rPr lang="de-DE" dirty="0" err="1" smtClean="0"/>
              <a:t>M.ed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699" y="5803900"/>
            <a:ext cx="1231900" cy="1054100"/>
          </a:xfrm>
          <a:prstGeom prst="rect">
            <a:avLst/>
          </a:prstGeom>
        </p:spPr>
      </p:pic>
    </p:spTree>
    <p:extLst>
      <p:ext uri="{BB962C8B-B14F-4D97-AF65-F5344CB8AC3E}">
        <p14:creationId xmlns:p14="http://schemas.microsoft.com/office/powerpoint/2010/main" val="73332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753350" cy="4740274"/>
          </a:xfrm>
        </p:spPr>
        <p:txBody>
          <a:bodyPr>
            <a:normAutofit/>
          </a:bodyPr>
          <a:lstStyle/>
          <a:p>
            <a:pPr algn="ctr"/>
            <a:r>
              <a:rPr lang="en-US" dirty="0" smtClean="0"/>
              <a:t>Any Countywide Protocols developed can be uploaded and indexed within this app!</a:t>
            </a:r>
            <a:br>
              <a:rPr lang="en-US" dirty="0" smtClean="0"/>
            </a:br>
            <a:r>
              <a:rPr lang="en-US" dirty="0"/>
              <a:t/>
            </a:r>
            <a:br>
              <a:rPr lang="en-US" dirty="0"/>
            </a:br>
            <a:r>
              <a:rPr lang="en-US" i="1" dirty="0" smtClean="0"/>
              <a:t>“Why Reinvent the Wheel?”</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048" y="5803900"/>
            <a:ext cx="1231900" cy="1054100"/>
          </a:xfrm>
          <a:prstGeom prst="rect">
            <a:avLst/>
          </a:prstGeom>
        </p:spPr>
      </p:pic>
    </p:spTree>
    <p:extLst>
      <p:ext uri="{BB962C8B-B14F-4D97-AF65-F5344CB8AC3E}">
        <p14:creationId xmlns:p14="http://schemas.microsoft.com/office/powerpoint/2010/main" val="1568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PRO/CON of Washoe County Using this app for Protocol Distribution?</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Developer Does Indexing</a:t>
            </a:r>
          </a:p>
          <a:p>
            <a:r>
              <a:rPr lang="en-US" dirty="0" smtClean="0"/>
              <a:t>No cost or time spent in developing an app</a:t>
            </a:r>
          </a:p>
          <a:p>
            <a:r>
              <a:rPr lang="en-US" dirty="0" smtClean="0"/>
              <a:t>Android and iPhone versions already exist</a:t>
            </a:r>
          </a:p>
          <a:p>
            <a:r>
              <a:rPr lang="en-US" dirty="0" smtClean="0"/>
              <a:t>Developer takes the responsibility of indexing</a:t>
            </a:r>
          </a:p>
          <a:p>
            <a:r>
              <a:rPr lang="en-US" dirty="0" smtClean="0"/>
              <a:t>Developer Maps out the protocols from any submitted PDF</a:t>
            </a:r>
          </a:p>
          <a:p>
            <a:r>
              <a:rPr lang="en-US" smtClean="0"/>
              <a:t>Current Fixed cost for app</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No control over formatting of protocols</a:t>
            </a:r>
          </a:p>
          <a:p>
            <a:r>
              <a:rPr lang="en-US" dirty="0" smtClean="0"/>
              <a:t>What if the developer stops updates?</a:t>
            </a:r>
          </a:p>
          <a:p>
            <a:r>
              <a:rPr lang="en-US" dirty="0" smtClean="0"/>
              <a:t>What if the developer looses interest in maintaining the program?</a:t>
            </a:r>
          </a:p>
          <a:p>
            <a:r>
              <a:rPr lang="en-US" dirty="0" smtClean="0"/>
              <a:t>$10 upfront and future variable cost for every EMT, EMT-I, Paramedic in Washoe County.   Same funds could be used upfront as a fixed cost for ”in-house” app development</a:t>
            </a:r>
          </a:p>
          <a:p>
            <a:r>
              <a:rPr lang="en-US" dirty="0" smtClean="0"/>
              <a:t>Malware risk with externally sourced app</a:t>
            </a:r>
          </a:p>
          <a:p>
            <a:endParaRPr lang="en-US" dirty="0" smtClean="0"/>
          </a:p>
        </p:txBody>
      </p:sp>
      <p:sp>
        <p:nvSpPr>
          <p:cNvPr id="2" name="TextBox 1"/>
          <p:cNvSpPr txBox="1"/>
          <p:nvPr/>
        </p:nvSpPr>
        <p:spPr>
          <a:xfrm>
            <a:off x="1752600" y="1475696"/>
            <a:ext cx="914400" cy="369332"/>
          </a:xfrm>
          <a:prstGeom prst="rect">
            <a:avLst/>
          </a:prstGeom>
          <a:noFill/>
        </p:spPr>
        <p:txBody>
          <a:bodyPr wrap="square" rtlCol="0">
            <a:spAutoFit/>
          </a:bodyPr>
          <a:lstStyle/>
          <a:p>
            <a:r>
              <a:rPr lang="en-US" dirty="0" smtClean="0">
                <a:solidFill>
                  <a:schemeClr val="accent1"/>
                </a:solidFill>
              </a:rPr>
              <a:t>PRO</a:t>
            </a:r>
            <a:endParaRPr lang="en-US" dirty="0">
              <a:solidFill>
                <a:schemeClr val="accent1"/>
              </a:solidFill>
            </a:endParaRPr>
          </a:p>
        </p:txBody>
      </p:sp>
      <p:sp>
        <p:nvSpPr>
          <p:cNvPr id="6" name="TextBox 5"/>
          <p:cNvSpPr txBox="1"/>
          <p:nvPr/>
        </p:nvSpPr>
        <p:spPr>
          <a:xfrm>
            <a:off x="5562600" y="1475696"/>
            <a:ext cx="1066800" cy="369332"/>
          </a:xfrm>
          <a:prstGeom prst="rect">
            <a:avLst/>
          </a:prstGeom>
          <a:noFill/>
        </p:spPr>
        <p:txBody>
          <a:bodyPr wrap="square" rtlCol="0">
            <a:spAutoFit/>
          </a:bodyPr>
          <a:lstStyle/>
          <a:p>
            <a:pPr algn="ctr"/>
            <a:r>
              <a:rPr lang="en-US" dirty="0" smtClean="0">
                <a:solidFill>
                  <a:srgbClr val="FF0000"/>
                </a:solidFill>
              </a:rPr>
              <a:t>CON</a:t>
            </a:r>
            <a:endParaRPr lang="en-US"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28952"/>
            <a:ext cx="1231900" cy="1054100"/>
          </a:xfrm>
          <a:prstGeom prst="rect">
            <a:avLst/>
          </a:prstGeom>
        </p:spPr>
      </p:pic>
    </p:spTree>
    <p:extLst>
      <p:ext uri="{BB962C8B-B14F-4D97-AF65-F5344CB8AC3E}">
        <p14:creationId xmlns:p14="http://schemas.microsoft.com/office/powerpoint/2010/main" val="67653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Rationale for Provider input in Protocol Development</a:t>
            </a:r>
            <a:endParaRPr lang="en-US"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1930670042"/>
              </p:ext>
            </p:extLst>
          </p:nvPr>
        </p:nvGraphicFramePr>
        <p:xfrm>
          <a:off x="342900" y="1689100"/>
          <a:ext cx="8343900" cy="4635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2100" y="5788242"/>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latin typeface="+mn-lt"/>
              </a:rPr>
              <a:t>Regarding discussion so far</a:t>
            </a:r>
            <a:r>
              <a:rPr lang="mr-IN" dirty="0" smtClean="0">
                <a:latin typeface="+mn-lt"/>
              </a:rPr>
              <a:t>……</a:t>
            </a:r>
            <a:endParaRPr lang="en-US" dirty="0" smtClean="0">
              <a:latin typeface="+mn-lt"/>
            </a:endParaRPr>
          </a:p>
          <a:p>
            <a:endParaRPr lang="en-US" dirty="0"/>
          </a:p>
        </p:txBody>
      </p:sp>
      <p:sp>
        <p:nvSpPr>
          <p:cNvPr id="2" name="Title 1"/>
          <p:cNvSpPr>
            <a:spLocks noGrp="1"/>
          </p:cNvSpPr>
          <p:nvPr>
            <p:ph type="title" idx="4294967295"/>
          </p:nvPr>
        </p:nvSpPr>
        <p:spPr>
          <a:xfrm>
            <a:off x="3124200" y="1892300"/>
            <a:ext cx="5105400" cy="1143000"/>
          </a:xfrm>
        </p:spPr>
        <p:txBody>
          <a:bodyPr/>
          <a:lstStyle/>
          <a:p>
            <a:pPr algn="ctr"/>
            <a:r>
              <a:rPr lang="en-US" dirty="0" smtClean="0"/>
              <a:t>Questions / Comments </a:t>
            </a:r>
            <a:endParaRPr lang="en-US" dirty="0"/>
          </a:p>
        </p:txBody>
      </p:sp>
      <p:pic>
        <p:nvPicPr>
          <p:cNvPr id="4" name="Picture 3"/>
          <p:cNvPicPr>
            <a:picLocks noChangeAspect="1"/>
          </p:cNvPicPr>
          <p:nvPr/>
        </p:nvPicPr>
        <p:blipFill rotWithShape="1">
          <a:blip r:embed="rId3"/>
          <a:srcRect l="1" t="1" r="-1471" b="-1667"/>
          <a:stretch/>
        </p:blipFill>
        <p:spPr>
          <a:xfrm>
            <a:off x="381000" y="914400"/>
            <a:ext cx="2628900" cy="309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100" y="5824777"/>
            <a:ext cx="1231900" cy="1054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OK, here we go</a:t>
            </a:r>
            <a:r>
              <a:rPr lang="mr-IN" dirty="0" smtClean="0"/>
              <a:t>…</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ntent Placeholder 4" title="Web Video Player"/>
              <p:cNvGraphicFramePr>
                <a:graphicFrameLocks noGrp="1"/>
              </p:cNvGraphicFramePr>
              <p:nvPr>
                <p:ph idx="1"/>
                <p:extLst>
                  <p:ext uri="{D42A27DB-BD31-4B8C-83A1-F6EECF244321}">
                    <p14:modId xmlns:p14="http://schemas.microsoft.com/office/powerpoint/2010/main" val="1154480739"/>
                  </p:ext>
                </p:extLst>
              </p:nvPr>
            </p:nvGraphicFramePr>
            <p:xfrm>
              <a:off x="628650" y="1825625"/>
              <a:ext cx="78867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Content Placeholder 4" title="Web Video Player"/>
              <p:cNvPicPr>
                <a:picLocks noGrp="1" noRot="1" noChangeAspect="1" noMove="1" noResize="1" noEditPoints="1" noAdjustHandles="1" noChangeArrowheads="1" noChangeShapeType="1"/>
              </p:cNvPicPr>
              <p:nvPr/>
            </p:nvPicPr>
            <p:blipFill>
              <a:blip r:embed="rId3"/>
              <a:stretch>
                <a:fillRect/>
              </a:stretch>
            </p:blipFill>
            <p:spPr>
              <a:xfrm>
                <a:off x="628650" y="1825625"/>
                <a:ext cx="7886700" cy="4351338"/>
              </a:xfrm>
              <a:prstGeom prst="rect">
                <a:avLst/>
              </a:prstGeom>
            </p:spPr>
          </p:pic>
        </mc:Fallback>
      </mc:AlternateContent>
    </p:spTree>
    <p:extLst>
      <p:ext uri="{BB962C8B-B14F-4D97-AF65-F5344CB8AC3E}">
        <p14:creationId xmlns:p14="http://schemas.microsoft.com/office/powerpoint/2010/main" val="99251723"/>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Protocols for Consideration as Group Review</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Child and Elder Abuse</a:t>
            </a:r>
            <a:endParaRPr lang="en-US" baseline="0" dirty="0" smtClean="0"/>
          </a:p>
          <a:p>
            <a:pPr>
              <a:lnSpc>
                <a:spcPct val="150000"/>
              </a:lnSpc>
            </a:pPr>
            <a:r>
              <a:rPr lang="en-US" dirty="0" smtClean="0"/>
              <a:t>Poisoning / Overdose</a:t>
            </a:r>
            <a:endParaRPr lang="en-US" baseline="0" dirty="0" smtClean="0"/>
          </a:p>
          <a:p>
            <a:pPr>
              <a:lnSpc>
                <a:spcPct val="150000"/>
              </a:lnSpc>
            </a:pPr>
            <a:r>
              <a:rPr lang="en-US" dirty="0" smtClean="0"/>
              <a:t>Airway Management</a:t>
            </a:r>
            <a:endParaRPr lang="en-US" baseline="0" dirty="0" smtClean="0"/>
          </a:p>
          <a:p>
            <a:pPr>
              <a:lnSpc>
                <a:spcPct val="150000"/>
              </a:lnSpc>
            </a:pPr>
            <a:r>
              <a:rPr lang="en-US" dirty="0" smtClean="0"/>
              <a:t>Respiratory Distress</a:t>
            </a:r>
            <a:endParaRPr lang="en-US" baseline="0" dirty="0" smtClean="0"/>
          </a:p>
          <a:p>
            <a:pPr>
              <a:lnSpc>
                <a:spcPct val="150000"/>
              </a:lnSpc>
            </a:pPr>
            <a:r>
              <a:rPr lang="en-US" dirty="0" smtClean="0"/>
              <a:t>Specific Drug Issues</a:t>
            </a:r>
          </a:p>
          <a:p>
            <a:pPr>
              <a:lnSpc>
                <a:spcPct val="150000"/>
              </a:lnSpc>
            </a:pPr>
            <a:r>
              <a:rPr lang="en-US" dirty="0" smtClean="0"/>
              <a:t>Chest Trauma</a:t>
            </a:r>
          </a:p>
          <a:p>
            <a:pPr>
              <a:lnSpc>
                <a:spcPct val="150000"/>
              </a:lnSpc>
            </a:pPr>
            <a:r>
              <a:rPr lang="en-US" dirty="0" smtClean="0"/>
              <a:t>Shock Protocols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and Elder Abuse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Points of Consideration: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defTabSz="914400">
              <a:lnSpc>
                <a:spcPct val="200000"/>
              </a:lnSpc>
              <a:spcBef>
                <a:spcPts val="0"/>
              </a:spcBef>
            </a:pPr>
            <a:r>
              <a:rPr lang="en-US" dirty="0" smtClean="0"/>
              <a:t>In most states there is a mandatory reporting requirement</a:t>
            </a:r>
          </a:p>
          <a:p>
            <a:pPr lvl="1" defTabSz="914400">
              <a:lnSpc>
                <a:spcPct val="200000"/>
              </a:lnSpc>
              <a:spcBef>
                <a:spcPts val="0"/>
              </a:spcBef>
            </a:pPr>
            <a:r>
              <a:rPr lang="en-US" dirty="0" smtClean="0"/>
              <a:t>A more aggressive stance possibly required for EMS</a:t>
            </a:r>
          </a:p>
          <a:p>
            <a:pPr lvl="1" defTabSz="914400">
              <a:lnSpc>
                <a:spcPct val="200000"/>
              </a:lnSpc>
              <a:spcBef>
                <a:spcPts val="0"/>
              </a:spcBef>
            </a:pPr>
            <a:r>
              <a:rPr lang="en-US" dirty="0" smtClean="0"/>
              <a:t>Endangered / neglected adults should be reported to social services agencies</a:t>
            </a:r>
          </a:p>
          <a:p>
            <a:pPr lvl="1" defTabSz="914400">
              <a:lnSpc>
                <a:spcPct val="200000"/>
              </a:lnSpc>
              <a:spcBef>
                <a:spcPts val="0"/>
              </a:spcBef>
            </a:pPr>
            <a:r>
              <a:rPr lang="en-US" dirty="0" smtClean="0"/>
              <a:t>Guidance and training in recognition is important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7149268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Poisoning and Overdose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Points of Consideration: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defTabSz="914400">
              <a:lnSpc>
                <a:spcPct val="200000"/>
              </a:lnSpc>
              <a:spcBef>
                <a:spcPts val="0"/>
              </a:spcBef>
            </a:pPr>
            <a:r>
              <a:rPr lang="en-US" dirty="0" smtClean="0"/>
              <a:t>Removal of Activated Charcoal</a:t>
            </a:r>
          </a:p>
          <a:p>
            <a:pPr lvl="1" defTabSz="914400">
              <a:lnSpc>
                <a:spcPct val="200000"/>
              </a:lnSpc>
              <a:spcBef>
                <a:spcPts val="0"/>
              </a:spcBef>
            </a:pPr>
            <a:r>
              <a:rPr lang="en-US" dirty="0" smtClean="0"/>
              <a:t>Increasing and emphasizing Glucagon over other agents in hypotension associated with Beta Blockers and Calcium Channel Blockers</a:t>
            </a:r>
          </a:p>
          <a:p>
            <a:pPr lvl="1" defTabSz="914400">
              <a:lnSpc>
                <a:spcPct val="200000"/>
              </a:lnSpc>
              <a:spcBef>
                <a:spcPts val="0"/>
              </a:spcBef>
            </a:pPr>
            <a:r>
              <a:rPr lang="en-US" dirty="0" smtClean="0"/>
              <a:t>Specifying Naloxone be titrated to return of adequate respirations</a:t>
            </a:r>
          </a:p>
          <a:p>
            <a:pPr lvl="1" defTabSz="914400">
              <a:lnSpc>
                <a:spcPct val="200000"/>
              </a:lnSpc>
              <a:spcBef>
                <a:spcPts val="0"/>
              </a:spcBef>
            </a:pPr>
            <a:r>
              <a:rPr lang="en-US" dirty="0" smtClean="0"/>
              <a:t>Removal of Hyperventilation for TCA OD</a:t>
            </a:r>
          </a:p>
          <a:p>
            <a:pPr lvl="1" defTabSz="914400">
              <a:lnSpc>
                <a:spcPct val="200000"/>
              </a:lnSpc>
              <a:spcBef>
                <a:spcPts val="0"/>
              </a:spcBef>
            </a:pPr>
            <a:r>
              <a:rPr lang="en-US" dirty="0" smtClean="0"/>
              <a:t>The ability to consult Poison Control</a:t>
            </a:r>
          </a:p>
          <a:p>
            <a:pPr lvl="1" defTabSz="914400">
              <a:lnSpc>
                <a:spcPct val="100000"/>
              </a:lnSpc>
              <a:spcBef>
                <a:spcPts val="0"/>
              </a:spcBef>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1525858793"/>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 Issues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Points of Potential Consideration: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defTabSz="914400">
              <a:lnSpc>
                <a:spcPct val="200000"/>
              </a:lnSpc>
              <a:spcBef>
                <a:spcPts val="0"/>
              </a:spcBef>
            </a:pPr>
            <a:r>
              <a:rPr lang="en-US" dirty="0" smtClean="0"/>
              <a:t>Video Laryngoscopy</a:t>
            </a:r>
          </a:p>
          <a:p>
            <a:pPr lvl="1" defTabSz="914400">
              <a:lnSpc>
                <a:spcPct val="200000"/>
              </a:lnSpc>
              <a:spcBef>
                <a:spcPts val="0"/>
              </a:spcBef>
            </a:pPr>
            <a:r>
              <a:rPr lang="en-US" dirty="0" smtClean="0"/>
              <a:t>The role of the </a:t>
            </a:r>
            <a:r>
              <a:rPr lang="en-US" dirty="0" err="1" smtClean="0"/>
              <a:t>Bougie</a:t>
            </a:r>
            <a:endParaRPr lang="en-US" dirty="0" smtClean="0"/>
          </a:p>
          <a:p>
            <a:pPr lvl="1" defTabSz="914400">
              <a:lnSpc>
                <a:spcPct val="200000"/>
              </a:lnSpc>
              <a:spcBef>
                <a:spcPts val="0"/>
              </a:spcBef>
            </a:pPr>
            <a:r>
              <a:rPr lang="en-US" dirty="0" smtClean="0"/>
              <a:t>The roles of digital and </a:t>
            </a:r>
            <a:r>
              <a:rPr lang="en-US" dirty="0" err="1" smtClean="0"/>
              <a:t>nasotracheal</a:t>
            </a:r>
            <a:r>
              <a:rPr lang="en-US" dirty="0" smtClean="0"/>
              <a:t> intubation</a:t>
            </a:r>
          </a:p>
          <a:p>
            <a:pPr lvl="1" defTabSz="914400">
              <a:lnSpc>
                <a:spcPct val="200000"/>
              </a:lnSpc>
              <a:spcBef>
                <a:spcPts val="0"/>
              </a:spcBef>
            </a:pPr>
            <a:r>
              <a:rPr lang="en-US" dirty="0" smtClean="0"/>
              <a:t>Guidance on field use of paralytics and sedation  assisted intubation</a:t>
            </a:r>
            <a:r>
              <a:rPr lang="mr-IN" dirty="0" smtClean="0"/>
              <a:t>–</a:t>
            </a:r>
            <a:r>
              <a:rPr lang="en-US" dirty="0" smtClean="0"/>
              <a:t> when to stay, when to treat on the move, when not to use</a:t>
            </a:r>
          </a:p>
          <a:p>
            <a:pPr lvl="1" defTabSz="914400">
              <a:lnSpc>
                <a:spcPct val="200000"/>
              </a:lnSpc>
              <a:spcBef>
                <a:spcPts val="0"/>
              </a:spcBef>
            </a:pPr>
            <a:r>
              <a:rPr lang="en-US" dirty="0" smtClean="0"/>
              <a:t>The role of surgical airways; percutaneous, needle and surgical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100" y="5835215"/>
            <a:ext cx="1231900" cy="1054100"/>
          </a:xfrm>
          <a:prstGeom prst="rect">
            <a:avLst/>
          </a:prstGeom>
        </p:spPr>
      </p:pic>
    </p:spTree>
    <p:extLst>
      <p:ext uri="{BB962C8B-B14F-4D97-AF65-F5344CB8AC3E}">
        <p14:creationId xmlns:p14="http://schemas.microsoft.com/office/powerpoint/2010/main" val="447621110"/>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Distress</a:t>
            </a:r>
            <a:endParaRPr lang="en-US" dirty="0"/>
          </a:p>
        </p:txBody>
      </p:sp>
      <p:sp>
        <p:nvSpPr>
          <p:cNvPr id="3" name="Content Placeholder 2"/>
          <p:cNvSpPr>
            <a:spLocks noGrp="1"/>
          </p:cNvSpPr>
          <p:nvPr>
            <p:ph idx="1"/>
          </p:nvPr>
        </p:nvSpPr>
        <p:spPr/>
        <p:txBody>
          <a:bodyPr/>
          <a:lstStyle/>
          <a:p>
            <a:pPr marL="0" marR="0" lvl="1" indent="0" defTabSz="914400" eaLnBrk="1" fontAlgn="auto" latinLnBrk="0" hangingPunct="1">
              <a:lnSpc>
                <a:spcPct val="200000"/>
              </a:lnSpc>
              <a:spcBef>
                <a:spcPts val="0"/>
              </a:spcBef>
              <a:spcAft>
                <a:spcPts val="0"/>
              </a:spcAft>
              <a:buClrTx/>
              <a:buSzTx/>
              <a:buFontTx/>
              <a:buNone/>
              <a:tabLst/>
              <a:defRPr/>
            </a:pPr>
            <a:r>
              <a:rPr lang="en-US" sz="2100" dirty="0" smtClean="0"/>
              <a:t>Potential Points of Consideration:</a:t>
            </a:r>
          </a:p>
          <a:p>
            <a:pPr lvl="1">
              <a:lnSpc>
                <a:spcPct val="200000"/>
              </a:lnSpc>
            </a:pPr>
            <a:r>
              <a:rPr lang="en-US" dirty="0"/>
              <a:t>Minimal use of diuretics</a:t>
            </a:r>
          </a:p>
          <a:p>
            <a:pPr lvl="1">
              <a:lnSpc>
                <a:spcPct val="200000"/>
              </a:lnSpc>
            </a:pPr>
            <a:r>
              <a:rPr lang="en-US" dirty="0"/>
              <a:t>Maximize patient positioning</a:t>
            </a:r>
          </a:p>
          <a:p>
            <a:pPr lvl="1">
              <a:lnSpc>
                <a:spcPct val="200000"/>
              </a:lnSpc>
            </a:pPr>
            <a:r>
              <a:rPr lang="en-US" dirty="0"/>
              <a:t>Maximize nebulizer therapy </a:t>
            </a:r>
            <a:r>
              <a:rPr lang="mr-IN" dirty="0"/>
              <a:t>–</a:t>
            </a:r>
            <a:r>
              <a:rPr lang="en-US" dirty="0"/>
              <a:t> continuous Albuterol with some Ipratropium</a:t>
            </a:r>
          </a:p>
          <a:p>
            <a:pPr lvl="1">
              <a:lnSpc>
                <a:spcPct val="200000"/>
              </a:lnSpc>
            </a:pPr>
            <a:r>
              <a:rPr lang="en-US" dirty="0"/>
              <a:t>Add better guidance for therapy with Magnesium Sulfate</a:t>
            </a:r>
          </a:p>
          <a:p>
            <a:pPr lvl="1">
              <a:lnSpc>
                <a:spcPct val="200000"/>
              </a:lnSpc>
            </a:pPr>
            <a:r>
              <a:rPr lang="en-US" dirty="0"/>
              <a:t>Add better guidance for therapy with CPAP</a:t>
            </a:r>
          </a:p>
          <a:p>
            <a:pPr lvl="1">
              <a:lnSpc>
                <a:spcPct val="200000"/>
              </a:lnSpc>
            </a:pPr>
            <a:r>
              <a:rPr lang="en-US" dirty="0"/>
              <a:t>Use of </a:t>
            </a:r>
            <a:r>
              <a:rPr lang="en-US" dirty="0" err="1"/>
              <a:t>Solumedrol</a:t>
            </a:r>
            <a:endParaRPr lang="en-US" dirty="0"/>
          </a:p>
          <a:p>
            <a:pPr marL="0" marR="0" lvl="1" indent="0" defTabSz="914400" eaLnBrk="1" fontAlgn="auto" latinLnBrk="0" hangingPunct="1">
              <a:lnSpc>
                <a:spcPct val="2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970740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 Barnett, MD MBA FACEP FAAEM</a:t>
            </a:r>
            <a:endParaRPr lang="en-US" dirty="0"/>
          </a:p>
        </p:txBody>
      </p:sp>
      <p:sp>
        <p:nvSpPr>
          <p:cNvPr id="3" name="Content Placeholder 2"/>
          <p:cNvSpPr>
            <a:spLocks noGrp="1"/>
          </p:cNvSpPr>
          <p:nvPr>
            <p:ph idx="1"/>
          </p:nvPr>
        </p:nvSpPr>
        <p:spPr/>
        <p:txBody>
          <a:bodyPr/>
          <a:lstStyle/>
          <a:p>
            <a:r>
              <a:rPr lang="en-US" dirty="0" smtClean="0"/>
              <a:t>Board Certified Emergency medicine Physician</a:t>
            </a:r>
          </a:p>
          <a:p>
            <a:r>
              <a:rPr lang="en-US" dirty="0" smtClean="0"/>
              <a:t>Forer New York City Emergency Medicine Service Specialist with New York City EMS</a:t>
            </a:r>
          </a:p>
          <a:p>
            <a:r>
              <a:rPr lang="en-US" dirty="0" smtClean="0"/>
              <a:t>Former Firefighter</a:t>
            </a:r>
          </a:p>
          <a:p>
            <a:r>
              <a:rPr lang="en-US" dirty="0" smtClean="0"/>
              <a:t>Residency Trained Thomas Jefferson University Hospital </a:t>
            </a:r>
          </a:p>
          <a:p>
            <a:r>
              <a:rPr lang="en-US" dirty="0" smtClean="0"/>
              <a:t>Executive MBA Rutgers Business School</a:t>
            </a:r>
          </a:p>
          <a:p>
            <a:r>
              <a:rPr lang="en-US" dirty="0" smtClean="0"/>
              <a:t>Dean of Department of Labor’s Philadelphia Job Corp EMS Program</a:t>
            </a:r>
          </a:p>
          <a:p>
            <a:r>
              <a:rPr lang="en-US" dirty="0" smtClean="0"/>
              <a:t>Examiner Pennsylvania National Registry Paramedic Examination</a:t>
            </a:r>
          </a:p>
          <a:p>
            <a:r>
              <a:rPr lang="en-US" dirty="0" smtClean="0"/>
              <a:t>Medical Command Director for numerous agencies and hospitals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extLst>
      <p:ext uri="{BB962C8B-B14F-4D97-AF65-F5344CB8AC3E}">
        <p14:creationId xmlns:p14="http://schemas.microsoft.com/office/powerpoint/2010/main" val="121899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Issues</a:t>
            </a:r>
            <a:endParaRPr lang="en-US" dirty="0"/>
          </a:p>
        </p:txBody>
      </p:sp>
      <p:sp>
        <p:nvSpPr>
          <p:cNvPr id="3" name="Content Placeholder 2"/>
          <p:cNvSpPr>
            <a:spLocks noGrp="1"/>
          </p:cNvSpPr>
          <p:nvPr>
            <p:ph idx="1"/>
          </p:nvPr>
        </p:nvSpPr>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Points of Consideration: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defTabSz="914400">
              <a:lnSpc>
                <a:spcPct val="200000"/>
              </a:lnSpc>
              <a:spcBef>
                <a:spcPts val="0"/>
              </a:spcBef>
            </a:pPr>
            <a:r>
              <a:rPr lang="en-US" dirty="0" smtClean="0"/>
              <a:t>Lidocaine </a:t>
            </a:r>
          </a:p>
          <a:p>
            <a:pPr lvl="2" defTabSz="914400">
              <a:lnSpc>
                <a:spcPct val="200000"/>
              </a:lnSpc>
              <a:spcBef>
                <a:spcPts val="0"/>
              </a:spcBef>
            </a:pPr>
            <a:r>
              <a:rPr lang="en-US" dirty="0" smtClean="0"/>
              <a:t>Prophylaxis in AMI</a:t>
            </a:r>
          </a:p>
          <a:p>
            <a:pPr lvl="2" defTabSz="914400">
              <a:lnSpc>
                <a:spcPct val="200000"/>
              </a:lnSpc>
              <a:spcBef>
                <a:spcPts val="0"/>
              </a:spcBef>
            </a:pPr>
            <a:r>
              <a:rPr lang="en-US" dirty="0" smtClean="0"/>
              <a:t>“Malignant PVCs”</a:t>
            </a:r>
          </a:p>
          <a:p>
            <a:pPr lvl="1" defTabSz="914400">
              <a:lnSpc>
                <a:spcPct val="200000"/>
              </a:lnSpc>
              <a:spcBef>
                <a:spcPts val="0"/>
              </a:spcBef>
            </a:pPr>
            <a:r>
              <a:rPr lang="en-US" dirty="0" smtClean="0"/>
              <a:t>Heparin</a:t>
            </a:r>
          </a:p>
          <a:p>
            <a:pPr lvl="2" defTabSz="914400">
              <a:lnSpc>
                <a:spcPct val="200000"/>
              </a:lnSpc>
              <a:spcBef>
                <a:spcPts val="0"/>
              </a:spcBef>
            </a:pPr>
            <a:r>
              <a:rPr lang="en-US" dirty="0" smtClean="0"/>
              <a:t>Prehospital Loading</a:t>
            </a:r>
          </a:p>
          <a:p>
            <a:pPr lvl="2" defTabSz="914400">
              <a:lnSpc>
                <a:spcPct val="200000"/>
              </a:lnSpc>
              <a:spcBef>
                <a:spcPts val="0"/>
              </a:spcBef>
            </a:pPr>
            <a:r>
              <a:rPr lang="en-US" dirty="0" smtClean="0"/>
              <a:t>Gravity infusion</a:t>
            </a:r>
          </a:p>
          <a:p>
            <a:pPr lvl="1" defTabSz="914400">
              <a:lnSpc>
                <a:spcPct val="200000"/>
              </a:lnSpc>
              <a:spcBef>
                <a:spcPts val="0"/>
              </a:spcBef>
            </a:pPr>
            <a:r>
              <a:rPr lang="en-US" dirty="0" smtClean="0"/>
              <a:t>Labetalol</a:t>
            </a:r>
          </a:p>
          <a:p>
            <a:pPr lvl="2" defTabSz="914400">
              <a:lnSpc>
                <a:spcPct val="200000"/>
              </a:lnSpc>
              <a:spcBef>
                <a:spcPts val="0"/>
              </a:spcBef>
            </a:pPr>
            <a:r>
              <a:rPr lang="en-US" dirty="0" smtClean="0"/>
              <a:t>	Hypertensive crisis</a:t>
            </a:r>
          </a:p>
          <a:p>
            <a:pPr lvl="1" defTabSz="914400">
              <a:lnSpc>
                <a:spcPct val="200000"/>
              </a:lnSpc>
              <a:spcBef>
                <a:spcPts val="0"/>
              </a:spcBef>
            </a:pPr>
            <a:r>
              <a:rPr lang="en-US" dirty="0" smtClean="0"/>
              <a:t>Metoprolol</a:t>
            </a:r>
          </a:p>
          <a:p>
            <a:pPr lvl="2" defTabSz="914400">
              <a:lnSpc>
                <a:spcPct val="200000"/>
              </a:lnSpc>
              <a:spcBef>
                <a:spcPts val="0"/>
              </a:spcBef>
            </a:pPr>
            <a:r>
              <a:rPr lang="en-US" dirty="0" smtClean="0"/>
              <a:t>AMI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100" y="5803900"/>
            <a:ext cx="1231900" cy="1054100"/>
          </a:xfrm>
          <a:prstGeom prst="rect">
            <a:avLst/>
          </a:prstGeom>
        </p:spPr>
      </p:pic>
    </p:spTree>
    <p:extLst>
      <p:ext uri="{BB962C8B-B14F-4D97-AF65-F5344CB8AC3E}">
        <p14:creationId xmlns:p14="http://schemas.microsoft.com/office/powerpoint/2010/main" val="807395462"/>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Trauma</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200000"/>
              </a:lnSpc>
              <a:spcBef>
                <a:spcPts val="0"/>
              </a:spcBef>
              <a:spcAft>
                <a:spcPts val="0"/>
              </a:spcAft>
              <a:buClrTx/>
              <a:buSzTx/>
              <a:buFontTx/>
              <a:buNone/>
              <a:tabLst/>
              <a:defRPr/>
            </a:pPr>
            <a:r>
              <a:rPr lang="en-US" dirty="0" smtClean="0"/>
              <a:t>Potential Points of Consideration:</a:t>
            </a:r>
          </a:p>
          <a:p>
            <a:pPr lvl="1" defTabSz="914400">
              <a:lnSpc>
                <a:spcPct val="200000"/>
              </a:lnSpc>
              <a:spcBef>
                <a:spcPts val="0"/>
              </a:spcBef>
            </a:pPr>
            <a:r>
              <a:rPr lang="en-US" dirty="0" smtClean="0"/>
              <a:t>Early intubation and indications for the procedure</a:t>
            </a:r>
          </a:p>
          <a:p>
            <a:pPr lvl="1" defTabSz="914400">
              <a:lnSpc>
                <a:spcPct val="200000"/>
              </a:lnSpc>
              <a:spcBef>
                <a:spcPts val="0"/>
              </a:spcBef>
            </a:pPr>
            <a:r>
              <a:rPr lang="en-US" dirty="0" smtClean="0"/>
              <a:t>The use of prehospital pericardialcentesis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767953"/>
            <a:ext cx="1231900" cy="1054100"/>
          </a:xfrm>
          <a:prstGeom prst="rect">
            <a:avLst/>
          </a:prstGeom>
        </p:spPr>
      </p:pic>
    </p:spTree>
    <p:extLst>
      <p:ext uri="{BB962C8B-B14F-4D97-AF65-F5344CB8AC3E}">
        <p14:creationId xmlns:p14="http://schemas.microsoft.com/office/powerpoint/2010/main" val="963225035"/>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Protocol Issues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Points of Consideration: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defTabSz="914400">
              <a:lnSpc>
                <a:spcPct val="200000"/>
              </a:lnSpc>
              <a:spcBef>
                <a:spcPts val="0"/>
              </a:spcBef>
            </a:pPr>
            <a:r>
              <a:rPr lang="en-US" dirty="0" smtClean="0"/>
              <a:t>The use of push dose pressor</a:t>
            </a:r>
          </a:p>
          <a:p>
            <a:pPr lvl="1" defTabSz="914400">
              <a:lnSpc>
                <a:spcPct val="200000"/>
              </a:lnSpc>
              <a:spcBef>
                <a:spcPts val="0"/>
              </a:spcBef>
            </a:pPr>
            <a:r>
              <a:rPr lang="en-US" dirty="0" smtClean="0"/>
              <a:t>Fluid management guidelines in sepsis</a:t>
            </a:r>
          </a:p>
          <a:p>
            <a:pPr lvl="1" defTabSz="914400">
              <a:lnSpc>
                <a:spcPct val="200000"/>
              </a:lnSpc>
              <a:spcBef>
                <a:spcPts val="0"/>
              </a:spcBef>
            </a:pPr>
            <a:r>
              <a:rPr lang="en-US" dirty="0" smtClean="0"/>
              <a:t>Evidence based pressor selection in sepsis</a:t>
            </a:r>
          </a:p>
          <a:p>
            <a:pPr lvl="1" defTabSz="914400">
              <a:lnSpc>
                <a:spcPct val="200000"/>
              </a:lnSpc>
              <a:spcBef>
                <a:spcPts val="0"/>
              </a:spcBef>
            </a:pPr>
            <a:r>
              <a:rPr lang="en-US" dirty="0" smtClean="0"/>
              <a:t>Permissive hypotension in hemorrhagic shock</a:t>
            </a:r>
          </a:p>
          <a:p>
            <a:pPr lvl="1" defTabSz="914400">
              <a:lnSpc>
                <a:spcPct val="200000"/>
              </a:lnSpc>
              <a:spcBef>
                <a:spcPts val="0"/>
              </a:spcBef>
            </a:pPr>
            <a:r>
              <a:rPr lang="en-US" dirty="0" smtClean="0"/>
              <a:t>Use of TXA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121" y="5803900"/>
            <a:ext cx="1231900" cy="1054100"/>
          </a:xfrm>
          <a:prstGeom prst="rect">
            <a:avLst/>
          </a:prstGeom>
        </p:spPr>
      </p:pic>
    </p:spTree>
    <p:extLst>
      <p:ext uri="{BB962C8B-B14F-4D97-AF65-F5344CB8AC3E}">
        <p14:creationId xmlns:p14="http://schemas.microsoft.com/office/powerpoint/2010/main" val="1817654611"/>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Via Group Review, it should be obvious that the best of each agency’s protocols can be used to create an excellent countywide protocol set</a:t>
            </a:r>
          </a:p>
          <a:p>
            <a:r>
              <a:rPr lang="en-US" dirty="0" smtClean="0"/>
              <a:t>Many agencies here found items excluded in their individual protocols </a:t>
            </a:r>
            <a:r>
              <a:rPr lang="mr-IN" dirty="0" smtClean="0"/>
              <a:t>–</a:t>
            </a:r>
            <a:r>
              <a:rPr lang="en-US" dirty="0" smtClean="0"/>
              <a:t> “oversights”</a:t>
            </a:r>
          </a:p>
          <a:p>
            <a:r>
              <a:rPr lang="en-US" dirty="0" smtClean="0"/>
              <a:t>Our Recommendations are for consideration and guidance in protocol development</a:t>
            </a:r>
          </a:p>
          <a:p>
            <a:r>
              <a:rPr lang="en-US" dirty="0" smtClean="0"/>
              <a:t>The more “buy-in,” the better the final product</a:t>
            </a:r>
          </a:p>
          <a:p>
            <a:r>
              <a:rPr lang="en-US" dirty="0" smtClean="0"/>
              <a:t>The more “buy-in,” the faster the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811207"/>
            <a:ext cx="1231900" cy="1054100"/>
          </a:xfrm>
          <a:prstGeom prst="rect">
            <a:avLst/>
          </a:prstGeom>
        </p:spPr>
      </p:pic>
    </p:spTree>
    <p:extLst>
      <p:ext uri="{BB962C8B-B14F-4D97-AF65-F5344CB8AC3E}">
        <p14:creationId xmlns:p14="http://schemas.microsoft.com/office/powerpoint/2010/main" val="134003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Rosen, BAS, MA</a:t>
            </a:r>
            <a:r>
              <a:rPr lang="de-DE" dirty="0" smtClean="0"/>
              <a:t>( c ), NRP, FP-C, CCP-C</a:t>
            </a:r>
            <a:endParaRPr lang="en-US" dirty="0"/>
          </a:p>
        </p:txBody>
      </p:sp>
      <p:sp>
        <p:nvSpPr>
          <p:cNvPr id="3" name="Content Placeholder 2"/>
          <p:cNvSpPr>
            <a:spLocks noGrp="1"/>
          </p:cNvSpPr>
          <p:nvPr>
            <p:ph idx="1"/>
          </p:nvPr>
        </p:nvSpPr>
        <p:spPr/>
        <p:txBody>
          <a:bodyPr/>
          <a:lstStyle/>
          <a:p>
            <a:r>
              <a:rPr lang="en-US" dirty="0" smtClean="0"/>
              <a:t>Seasoned BCLS, ACLS, PALS, ITLS instructor</a:t>
            </a:r>
          </a:p>
          <a:p>
            <a:r>
              <a:rPr lang="en-US" dirty="0" smtClean="0"/>
              <a:t>Experienced in 911 systems and tertiary level critical care transportation</a:t>
            </a:r>
          </a:p>
          <a:p>
            <a:r>
              <a:rPr lang="en-US" dirty="0" smtClean="0"/>
              <a:t>ALS Coordinator for numerous emerging small and established EMS agencies</a:t>
            </a:r>
          </a:p>
          <a:p>
            <a:r>
              <a:rPr lang="en-US" dirty="0" smtClean="0"/>
              <a:t>Certified Flight Paramedic</a:t>
            </a:r>
          </a:p>
          <a:p>
            <a:r>
              <a:rPr lang="en-US" dirty="0" smtClean="0"/>
              <a:t>Certified Critical Care paramedic </a:t>
            </a:r>
          </a:p>
          <a:p>
            <a:r>
              <a:rPr lang="en-US" dirty="0" smtClean="0"/>
              <a:t>Critical Care Paramedic with Temple Health System </a:t>
            </a:r>
          </a:p>
          <a:p>
            <a:r>
              <a:rPr lang="en-US" dirty="0" smtClean="0"/>
              <a:t>Clinical Educator in critical care transport with Temple as well as OSHA trainer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784849"/>
            <a:ext cx="1231900" cy="1054100"/>
          </a:xfrm>
          <a:prstGeom prst="rect">
            <a:avLst/>
          </a:prstGeom>
        </p:spPr>
      </p:pic>
    </p:spTree>
    <p:extLst>
      <p:ext uri="{BB962C8B-B14F-4D97-AF65-F5344CB8AC3E}">
        <p14:creationId xmlns:p14="http://schemas.microsoft.com/office/powerpoint/2010/main" val="167810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N Davis Jr, EMT-I </a:t>
            </a:r>
            <a:r>
              <a:rPr lang="en-US" dirty="0" err="1" smtClean="0"/>
              <a:t>M.ed</a:t>
            </a:r>
            <a:endParaRPr lang="en-US" dirty="0"/>
          </a:p>
        </p:txBody>
      </p:sp>
      <p:sp>
        <p:nvSpPr>
          <p:cNvPr id="3" name="Content Placeholder 2"/>
          <p:cNvSpPr>
            <a:spLocks noGrp="1"/>
          </p:cNvSpPr>
          <p:nvPr>
            <p:ph idx="1"/>
          </p:nvPr>
        </p:nvSpPr>
        <p:spPr/>
        <p:txBody>
          <a:bodyPr/>
          <a:lstStyle/>
          <a:p>
            <a:r>
              <a:rPr lang="en-US" dirty="0" smtClean="0"/>
              <a:t>Established the EMT Program with Department of Labor’s Philadelphia Job Corp Program</a:t>
            </a:r>
          </a:p>
          <a:p>
            <a:r>
              <a:rPr lang="en-US" dirty="0" smtClean="0"/>
              <a:t>EMS education for University of Pennsylvania</a:t>
            </a:r>
          </a:p>
          <a:p>
            <a:r>
              <a:rPr lang="en-US" dirty="0" smtClean="0"/>
              <a:t>EMS Education at Villanova University</a:t>
            </a:r>
          </a:p>
          <a:p>
            <a:r>
              <a:rPr lang="en-US" dirty="0" smtClean="0"/>
              <a:t>Programs by Mr. Davis highlighted in the Commonwealth of Pennsylvania as Model for other programs</a:t>
            </a:r>
          </a:p>
          <a:p>
            <a:r>
              <a:rPr lang="en-US" dirty="0" smtClean="0"/>
              <a:t>HAZMAT  and recertification trainer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522" y="5784849"/>
            <a:ext cx="1231900" cy="1054100"/>
          </a:xfrm>
          <a:prstGeom prst="rect">
            <a:avLst/>
          </a:prstGeom>
        </p:spPr>
      </p:pic>
    </p:spTree>
    <p:extLst>
      <p:ext uri="{BB962C8B-B14F-4D97-AF65-F5344CB8AC3E}">
        <p14:creationId xmlns:p14="http://schemas.microsoft.com/office/powerpoint/2010/main" val="161023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EMS Consultant Group Involvement</a:t>
            </a:r>
            <a:endParaRPr lang="en-US" dirty="0"/>
          </a:p>
        </p:txBody>
      </p:sp>
      <p:sp>
        <p:nvSpPr>
          <p:cNvPr id="4" name="Content Placeholder 3"/>
          <p:cNvSpPr>
            <a:spLocks noGrp="1"/>
          </p:cNvSpPr>
          <p:nvPr>
            <p:ph idx="1"/>
          </p:nvPr>
        </p:nvSpPr>
        <p:spPr/>
        <p:txBody>
          <a:bodyPr>
            <a:normAutofit lnSpcReduction="10000"/>
          </a:bodyPr>
          <a:lstStyle/>
          <a:p>
            <a:pPr>
              <a:lnSpc>
                <a:spcPct val="150000"/>
              </a:lnSpc>
            </a:pPr>
            <a:r>
              <a:rPr lang="en-US" dirty="0" smtClean="0"/>
              <a:t>Request by Washoe County Health Department for unbiased  review of agency policies</a:t>
            </a:r>
            <a:endParaRPr lang="en-US" dirty="0"/>
          </a:p>
          <a:p>
            <a:pPr>
              <a:lnSpc>
                <a:spcPct val="150000"/>
              </a:lnSpc>
            </a:pPr>
            <a:r>
              <a:rPr lang="en-US" dirty="0" smtClean="0"/>
              <a:t>No commercial or financial bias</a:t>
            </a:r>
          </a:p>
          <a:p>
            <a:pPr>
              <a:lnSpc>
                <a:spcPct val="150000"/>
              </a:lnSpc>
            </a:pPr>
            <a:r>
              <a:rPr lang="en-US" dirty="0" smtClean="0"/>
              <a:t>Intent is a fair and balanced review of guidelines</a:t>
            </a:r>
          </a:p>
          <a:p>
            <a:pPr>
              <a:lnSpc>
                <a:spcPct val="150000"/>
              </a:lnSpc>
            </a:pPr>
            <a:r>
              <a:rPr lang="en-US" dirty="0" smtClean="0"/>
              <a:t>Intent is to make recommendations based on current care guidelines</a:t>
            </a:r>
          </a:p>
          <a:p>
            <a:pPr>
              <a:lnSpc>
                <a:spcPct val="150000"/>
              </a:lnSpc>
            </a:pPr>
            <a:r>
              <a:rPr lang="en-US" dirty="0" smtClean="0"/>
              <a:t>No intent to rewrite regional protocols</a:t>
            </a:r>
          </a:p>
          <a:p>
            <a:pPr>
              <a:lnSpc>
                <a:spcPct val="150000"/>
              </a:lnSpc>
            </a:pPr>
            <a:r>
              <a:rPr lang="en-US" dirty="0" smtClean="0"/>
              <a:t>We respect the requirement for local agencies to formulate finalized regional protocols specific to their situation</a:t>
            </a:r>
          </a:p>
          <a:p>
            <a:pPr>
              <a:lnSpc>
                <a:spcPct val="150000"/>
              </a:lnSpc>
            </a:pPr>
            <a:endParaRPr lang="en-US" dirty="0"/>
          </a:p>
          <a:p>
            <a:pPr marL="0" indent="0">
              <a:buNone/>
            </a:pP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400" y="5803900"/>
            <a:ext cx="1231900" cy="105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Process to be Successful</a:t>
            </a:r>
            <a:endParaRPr lang="en-US" dirty="0"/>
          </a:p>
        </p:txBody>
      </p:sp>
      <p:sp>
        <p:nvSpPr>
          <p:cNvPr id="3" name="Content Placeholder 2"/>
          <p:cNvSpPr>
            <a:spLocks noGrp="1"/>
          </p:cNvSpPr>
          <p:nvPr>
            <p:ph idx="1"/>
          </p:nvPr>
        </p:nvSpPr>
        <p:spPr/>
        <p:txBody>
          <a:bodyPr/>
          <a:lstStyle/>
          <a:p>
            <a:r>
              <a:rPr lang="en-US" dirty="0" smtClean="0"/>
              <a:t>Imperative to have </a:t>
            </a:r>
            <a:r>
              <a:rPr lang="en-US" dirty="0"/>
              <a:t>a</a:t>
            </a:r>
            <a:r>
              <a:rPr lang="en-US" dirty="0" smtClean="0"/>
              <a:t>gency “buy-in”</a:t>
            </a:r>
          </a:p>
          <a:p>
            <a:r>
              <a:rPr lang="en-US" dirty="0" smtClean="0"/>
              <a:t>With all </a:t>
            </a:r>
            <a:r>
              <a:rPr lang="en-US" dirty="0"/>
              <a:t>a</a:t>
            </a:r>
            <a:r>
              <a:rPr lang="en-US" dirty="0" smtClean="0"/>
              <a:t>gencies </a:t>
            </a:r>
            <a:r>
              <a:rPr lang="en-US" dirty="0"/>
              <a:t>h</a:t>
            </a:r>
            <a:r>
              <a:rPr lang="en-US" dirty="0" smtClean="0"/>
              <a:t>aving buy-in, model care for other regions to follow</a:t>
            </a:r>
          </a:p>
          <a:p>
            <a:r>
              <a:rPr lang="en-US" dirty="0" smtClean="0"/>
              <a:t>Can create a model where receiving hospitals can augment further prehospital care by understanding and educating based on clear expectations.  </a:t>
            </a:r>
          </a:p>
          <a:p>
            <a:r>
              <a:rPr lang="en-US" dirty="0" smtClean="0"/>
              <a:t>Model assists in promoting interagency interoperability</a:t>
            </a:r>
          </a:p>
          <a:p>
            <a:r>
              <a:rPr lang="en-US" dirty="0" smtClean="0"/>
              <a:t>All stake holders need to be involved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5784849"/>
            <a:ext cx="1231900" cy="1054100"/>
          </a:xfrm>
          <a:prstGeom prst="rect">
            <a:avLst/>
          </a:prstGeom>
        </p:spPr>
      </p:pic>
    </p:spTree>
    <p:extLst>
      <p:ext uri="{BB962C8B-B14F-4D97-AF65-F5344CB8AC3E}">
        <p14:creationId xmlns:p14="http://schemas.microsoft.com/office/powerpoint/2010/main" val="195886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1.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2.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13.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14.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8.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3.png"/></Relationships>
</file>

<file path=ppt/webextensions/webextension1.xml><?xml version="1.0" encoding="utf-8"?>
<we:webextension xmlns:we="http://schemas.microsoft.com/office/webextensions/webextension/2010/11" id="{FB5339BE-A0AD-0742-A2B8-816F41C9D1BC}">
  <we:reference id="wa104221182" version="2.0.0.0" store="en-US" storeType="OMEX"/>
  <we:alternateReferences>
    <we:reference id="WA104221182" version="2.0.0.0" store="WA104221182" storeType="OMEX"/>
  </we:alternateReferences>
  <we:properties>
    <we:property name="vid" value="&quot;https://youtu.be/RdR6MN2jKYs&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rketSpecific xmlns="4873beb7-5857-4685-be1f-d57550cc96cc">false</MarketSpecific>
    <ApprovalStatus xmlns="4873beb7-5857-4685-be1f-d57550cc96cc">InProgress</ApprovalStatus>
    <DirectSourceMarket xmlns="4873beb7-5857-4685-be1f-d57550cc96cc" xsi:nil="true"/>
    <ThumbnailAssetId xmlns="4873beb7-5857-4685-be1f-d57550cc96cc" xsi:nil="true"/>
    <PrimaryImageGen xmlns="4873beb7-5857-4685-be1f-d57550cc96cc" xsi:nil="true"/>
    <LegacyData xmlns="4873beb7-5857-4685-be1f-d57550cc96cc" xsi:nil="true"/>
    <NumericId xmlns="4873beb7-5857-4685-be1f-d57550cc96cc">101810210</NumericId>
    <TPFriendlyName xmlns="4873beb7-5857-4685-be1f-d57550cc96cc" xsi:nil="true"/>
    <BusinessGroup xmlns="4873beb7-5857-4685-be1f-d57550cc96cc" xsi:nil="true"/>
    <OpenTemplate xmlns="4873beb7-5857-4685-be1f-d57550cc96cc">true</OpenTemplate>
    <SourceTitle xmlns="4873beb7-5857-4685-be1f-d57550cc96cc" xsi:nil="true"/>
    <APEditor xmlns="4873beb7-5857-4685-be1f-d57550cc96cc">
      <UserInfo>
        <DisplayName/>
        <AccountId xsi:nil="true"/>
        <AccountType/>
      </UserInfo>
    </APEditor>
    <UALocComments xmlns="4873beb7-5857-4685-be1f-d57550cc96cc" xsi:nil="true"/>
    <IntlLangReviewDate xmlns="4873beb7-5857-4685-be1f-d57550cc96cc">2009-11-19T18:06:00+00:00</IntlLangReviewDate>
    <PublishStatusLookup xmlns="4873beb7-5857-4685-be1f-d57550cc96cc">
      <Value>554233</Value>
      <Value>1303690</Value>
    </PublishStatusLookup>
    <ParentAssetId xmlns="4873beb7-5857-4685-be1f-d57550cc96cc" xsi:nil="true"/>
    <LastPublishResultLookup xmlns="4873beb7-5857-4685-be1f-d57550cc96cc" xsi:nil="true"/>
    <MachineTranslated xmlns="4873beb7-5857-4685-be1f-d57550cc96cc">false</MachineTranslated>
    <Providers xmlns="4873beb7-5857-4685-be1f-d57550cc96cc" xsi:nil="true"/>
    <OriginalSourceMarket xmlns="4873beb7-5857-4685-be1f-d57550cc96cc" xsi:nil="true"/>
    <APDescription xmlns="4873beb7-5857-4685-be1f-d57550cc96cc" xsi:nil="true"/>
    <ContentItem xmlns="4873beb7-5857-4685-be1f-d57550cc96cc" xsi:nil="true"/>
    <ClipArtFilename xmlns="4873beb7-5857-4685-be1f-d57550cc96cc" xsi:nil="true"/>
    <TPInstallLocation xmlns="4873beb7-5857-4685-be1f-d57550cc96cc" xsi:nil="true"/>
    <APAuthor xmlns="4873beb7-5857-4685-be1f-d57550cc96cc">
      <UserInfo>
        <DisplayName>REDMOND\v-luannv</DisplayName>
        <AccountId>92</AccountId>
        <AccountType/>
      </UserInfo>
    </APAuthor>
    <TPCommandLine xmlns="4873beb7-5857-4685-be1f-d57550cc96cc" xsi:nil="true"/>
    <TPAppVersion xmlns="4873beb7-5857-4685-be1f-d57550cc96cc" xsi:nil="true"/>
    <EditorialStatus xmlns="4873beb7-5857-4685-be1f-d57550cc96cc" xsi:nil="true"/>
    <LastModifiedDateTime xmlns="4873beb7-5857-4685-be1f-d57550cc96cc">2009-11-19T18:06:00+00:00</LastModifiedDateTime>
    <TPLaunchHelpLinkType xmlns="4873beb7-5857-4685-be1f-d57550cc96cc">Template</TPLaunchHelpLinkType>
    <TimesCloned xmlns="4873beb7-5857-4685-be1f-d57550cc96cc" xsi:nil="true"/>
    <PublishTargets xmlns="4873beb7-5857-4685-be1f-d57550cc96cc">OfficeOnline</PublishTargets>
    <AcquiredFrom xmlns="4873beb7-5857-4685-be1f-d57550cc96cc">Community</AcquiredFrom>
    <AssetStart xmlns="4873beb7-5857-4685-be1f-d57550cc96cc">2009-11-19T18:01:30+00:00</AssetStart>
    <FriendlyTitle xmlns="4873beb7-5857-4685-be1f-d57550cc96cc" xsi:nil="true"/>
    <Provider xmlns="4873beb7-5857-4685-be1f-d57550cc96cc" xsi:nil="true"/>
    <LastHandOff xmlns="4873beb7-5857-4685-be1f-d57550cc96cc" xsi:nil="true"/>
    <Manager xmlns="4873beb7-5857-4685-be1f-d57550cc96cc" xsi:nil="true"/>
    <UALocRecommendation xmlns="4873beb7-5857-4685-be1f-d57550cc96cc">Localize</UALocRecommendation>
    <ArtSampleDocs xmlns="4873beb7-5857-4685-be1f-d57550cc96cc" xsi:nil="true"/>
    <UACurrentWords xmlns="4873beb7-5857-4685-be1f-d57550cc96cc" xsi:nil="true"/>
    <TPClientViewer xmlns="4873beb7-5857-4685-be1f-d57550cc96cc" xsi:nil="true"/>
    <TemplateStatus xmlns="4873beb7-5857-4685-be1f-d57550cc96cc" xsi:nil="true"/>
    <ShowIn xmlns="4873beb7-5857-4685-be1f-d57550cc96cc">Show everywhere</ShowIn>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UANotes xmlns="4873beb7-5857-4685-be1f-d57550cc96cc" xsi:nil="true"/>
    <AssetExpire xmlns="4873beb7-5857-4685-be1f-d57550cc96cc">2100-01-01T00:00:00+00:00</AssetExpire>
    <CSXSubmissionMarket xmlns="4873beb7-5857-4685-be1f-d57550cc96cc" xsi:nil="true"/>
    <DSATActionTaken xmlns="4873beb7-5857-4685-be1f-d57550cc96cc">Best Bets</DSATActionTaken>
    <SubmitterId xmlns="4873beb7-5857-4685-be1f-d57550cc96cc" xsi:nil="true"/>
    <EditorialTags xmlns="4873beb7-5857-4685-be1f-d57550cc96cc" xsi:nil="true"/>
    <TPExecutable xmlns="4873beb7-5857-4685-be1f-d57550cc96cc" xsi:nil="true"/>
    <CSXSubmissionDate xmlns="4873beb7-5857-4685-be1f-d57550cc96cc" xsi:nil="true"/>
    <CSXUpdate xmlns="4873beb7-5857-4685-be1f-d57550cc96cc">false</CSXUpdate>
    <AssetType xmlns="4873beb7-5857-4685-be1f-d57550cc96cc" xsi:nil="true"/>
    <ApprovalLog xmlns="4873beb7-5857-4685-be1f-d57550cc96cc" xsi:nil="true"/>
    <BugNumber xmlns="4873beb7-5857-4685-be1f-d57550cc96cc" xsi:nil="true"/>
    <OriginAsset xmlns="4873beb7-5857-4685-be1f-d57550cc96cc" xsi:nil="true"/>
    <TPComponent xmlns="4873beb7-5857-4685-be1f-d57550cc96cc" xsi:nil="true"/>
    <Milestone xmlns="4873beb7-5857-4685-be1f-d57550cc96cc" xsi:nil="true"/>
    <AssetId xmlns="4873beb7-5857-4685-be1f-d57550cc96cc">TP101810210</AssetId>
    <PolicheckWords xmlns="4873beb7-5857-4685-be1f-d57550cc96cc" xsi:nil="true"/>
    <TPLaunchHelpLink xmlns="4873beb7-5857-4685-be1f-d57550cc96cc" xsi:nil="true"/>
    <IntlLocPriority xmlns="4873beb7-5857-4685-be1f-d57550cc96cc" xsi:nil="true"/>
    <TPApplication xmlns="4873beb7-5857-4685-be1f-d57550cc96cc" xsi:nil="true"/>
    <CrawlForDependencies xmlns="4873beb7-5857-4685-be1f-d57550cc96cc">false</CrawlForDependencies>
    <IntlLangReviewer xmlns="4873beb7-5857-4685-be1f-d57550cc96cc" xsi:nil="true"/>
    <HandoffToMSDN xmlns="4873beb7-5857-4685-be1f-d57550cc96cc">2009-11-19T18:06:00+00:00</HandoffToMSDN>
    <PlannedPubDate xmlns="4873beb7-5857-4685-be1f-d57550cc96cc">2009-11-19T18:06:00+00:00</PlannedPubDate>
    <TrustLevel xmlns="4873beb7-5857-4685-be1f-d57550cc96cc">1 Microsoft Managed Content</TrustLevel>
    <TPNamespace xmlns="4873beb7-5857-4685-be1f-d57550cc96cc" xsi:nil="true"/>
    <IsSearchable xmlns="4873beb7-5857-4685-be1f-d57550cc96cc">false</IsSearchable>
    <TemplateTemplateType xmlns="4873beb7-5857-4685-be1f-d57550cc96cc">PowerPoint Presentation Template</TemplateTemplateType>
    <Markets xmlns="4873beb7-5857-4685-be1f-d57550cc96cc"/>
    <IntlLangReview xmlns="4873beb7-5857-4685-be1f-d57550cc96cc" xsi:nil="true"/>
    <UAProjectedTotalWords xmlns="4873beb7-5857-4685-be1f-d57550cc96cc" xsi:nil="true"/>
    <OutputCachingOn xmlns="4873beb7-5857-4685-be1f-d57550cc96cc">false</OutputCachingOn>
    <AverageRating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20293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4.xml><?xml version="1.0" encoding="utf-8"?>
<?mso-contentType ?>
<FormTemplates xmlns="http://schemas.microsoft.com/sharepoint/v3/contenttype/forms">
  <Display>DocumentLibraryForm</Display>
  <Edit>AssetEditForm</Edit>
  <New>DocumentLibraryForm</New>
</FormTemplat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781330C-7C80-432B-9E0E-1255D5F44922}">
  <ds:schemaRefs>
    <ds:schemaRef ds:uri="ESRI.ArcGIS.Mapping.OfficeIntegration.PowerPointInfo"/>
  </ds:schemaRefs>
</ds:datastoreItem>
</file>

<file path=customXml/itemProps10.xml><?xml version="1.0" encoding="utf-8"?>
<ds:datastoreItem xmlns:ds="http://schemas.openxmlformats.org/officeDocument/2006/customXml" ds:itemID="{4DA8E7A5-B15D-4D97-9ACA-E7265F3C0D38}">
  <ds:schemaRefs>
    <ds:schemaRef ds:uri="ESRI.ArcGIS.Mapping.OfficeIntegration.PowerPointInfo"/>
  </ds:schemaRefs>
</ds:datastoreItem>
</file>

<file path=customXml/itemProps2.xml><?xml version="1.0" encoding="utf-8"?>
<ds:datastoreItem xmlns:ds="http://schemas.openxmlformats.org/officeDocument/2006/customXml" ds:itemID="{9BF9F600-B1F7-406F-9F99-FEFA8D61D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01D6CA-E1A6-4301-B503-E3BC96BB1CD6}">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4873beb7-5857-4685-be1f-d57550cc96cc"/>
    <ds:schemaRef ds:uri="http://www.w3.org/XML/1998/namespace"/>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A3501ADB-0687-4C08-ACC7-50606E233549}">
  <ds:schemaRefs>
    <ds:schemaRef ds:uri="http://schemas.microsoft.com/sharepoint/v3/contenttype/forms"/>
  </ds:schemaRefs>
</ds:datastoreItem>
</file>

<file path=customXml/itemProps5.xml><?xml version="1.0" encoding="utf-8"?>
<ds:datastoreItem xmlns:ds="http://schemas.openxmlformats.org/officeDocument/2006/customXml" ds:itemID="{3F5BB1D0-F1BA-42B0-92CB-1CCCD72BA8CF}">
  <ds:schemaRefs>
    <ds:schemaRef ds:uri="ESRI.ArcGIS.Mapping.OfficeIntegration.PowerPointInfo"/>
  </ds:schemaRefs>
</ds:datastoreItem>
</file>

<file path=customXml/itemProps6.xml><?xml version="1.0" encoding="utf-8"?>
<ds:datastoreItem xmlns:ds="http://schemas.openxmlformats.org/officeDocument/2006/customXml" ds:itemID="{1184196A-A021-4A8F-AF25-EDFA44EFA169}">
  <ds:schemaRefs>
    <ds:schemaRef ds:uri="ESRI.ArcGIS.Mapping.OfficeIntegration.PowerPointInfo"/>
  </ds:schemaRefs>
</ds:datastoreItem>
</file>

<file path=customXml/itemProps7.xml><?xml version="1.0" encoding="utf-8"?>
<ds:datastoreItem xmlns:ds="http://schemas.openxmlformats.org/officeDocument/2006/customXml" ds:itemID="{29F9D963-488B-4771-9EB9-CCE18880BF4B}">
  <ds:schemaRefs>
    <ds:schemaRef ds:uri="ESRI.ArcGIS.Mapping.OfficeIntegration.PowerPointInfo"/>
  </ds:schemaRefs>
</ds:datastoreItem>
</file>

<file path=customXml/itemProps8.xml><?xml version="1.0" encoding="utf-8"?>
<ds:datastoreItem xmlns:ds="http://schemas.openxmlformats.org/officeDocument/2006/customXml" ds:itemID="{0E0E08B9-4ACA-4C6D-A7A4-30D93157553D}">
  <ds:schemaRefs>
    <ds:schemaRef ds:uri="ESRI.ArcGIS.Mapping.OfficeIntegration.PowerPointInfo"/>
  </ds:schemaRefs>
</ds:datastoreItem>
</file>

<file path=customXml/itemProps9.xml><?xml version="1.0" encoding="utf-8"?>
<ds:datastoreItem xmlns:ds="http://schemas.openxmlformats.org/officeDocument/2006/customXml" ds:itemID="{74247287-65F7-450D-84EB-ACABCDE67D8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1541</Words>
  <Application>Microsoft Macintosh PowerPoint</Application>
  <PresentationFormat>On-screen Show (4:3)</PresentationFormat>
  <Paragraphs>231</Paragraphs>
  <Slides>53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Calibri</vt:lpstr>
      <vt:lpstr>Calibri Light</vt:lpstr>
      <vt:lpstr>Georgia</vt:lpstr>
      <vt:lpstr>Mangal</vt:lpstr>
      <vt:lpstr>Times New Roman</vt:lpstr>
      <vt:lpstr>Arial</vt:lpstr>
      <vt:lpstr>Office Theme</vt:lpstr>
      <vt:lpstr>EMS Protocol Analysis </vt:lpstr>
      <vt:lpstr>Essential Background</vt:lpstr>
      <vt:lpstr>EMS Consultant Group</vt:lpstr>
      <vt:lpstr>Individuals Involved in Current Review Project</vt:lpstr>
      <vt:lpstr>Jordan Barnett, MD MBA FACEP FAAEM</vt:lpstr>
      <vt:lpstr>Eric Rosen, BAS, MA( c ), NRP, FP-C, CCP-C</vt:lpstr>
      <vt:lpstr>Kenneth N Davis Jr, EMT-I M.ed</vt:lpstr>
      <vt:lpstr>EMS Consultant Group Involvement</vt:lpstr>
      <vt:lpstr>For Process to be Successful</vt:lpstr>
      <vt:lpstr>Process of Review</vt:lpstr>
      <vt:lpstr>Process</vt:lpstr>
      <vt:lpstr> No intent to single out any individual agency   Issues identified will be discussed as open forum  Use of Protocol Analysis necessitates cross referencing combined protocol PDF from Washoe County Health District  This was a learning process for us too! </vt:lpstr>
      <vt:lpstr>Method of Using the Protocol Review</vt:lpstr>
      <vt:lpstr>Considerations in Formulating Countywide Protocols</vt:lpstr>
      <vt:lpstr>Suggested Format for Countywide Protocols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www.EMSProtocols.org   Many Examples of Multilevel of Care Unified Protocols</vt:lpstr>
      <vt:lpstr>PowerPoint Presentation</vt:lpstr>
      <vt:lpstr>Collaborative New York Protocol example from preceding website </vt:lpstr>
      <vt:lpstr>PowerPoint Presentation</vt:lpstr>
      <vt:lpstr>PowerPoint Presentation</vt:lpstr>
      <vt:lpstr>PowerPoint Presentation</vt:lpstr>
      <vt:lpstr>Electronic Version of Countywide Protocols?  There is an App for that!</vt:lpstr>
      <vt:lpstr>Protocols for multiple counties across the country are already indexed in this app!  REMSA and Reno Fire Department, as well as Clark County protocols are already included!   </vt:lpstr>
      <vt:lpstr>PowerPoint Presentation</vt:lpstr>
      <vt:lpstr>PowerPoint Presentation</vt:lpstr>
      <vt:lpstr>PowerPoint Presentation</vt:lpstr>
      <vt:lpstr>Any Countywide Protocols developed can be uploaded and indexed within this app!  “Why Reinvent the Wheel?”</vt:lpstr>
      <vt:lpstr>PRO/CON of Washoe County Using this app for Protocol Distribution?</vt:lpstr>
      <vt:lpstr>Rationale for Provider input in Protocol Development</vt:lpstr>
      <vt:lpstr>Questions / Comments </vt:lpstr>
      <vt:lpstr>OK, here we go…</vt:lpstr>
      <vt:lpstr>Some Protocols for Consideration as Group Review</vt:lpstr>
      <vt:lpstr>Child and Elder Abuse</vt:lpstr>
      <vt:lpstr>Poisoning and Overdose</vt:lpstr>
      <vt:lpstr>Airway Management Issues</vt:lpstr>
      <vt:lpstr>Respiratory Distress</vt:lpstr>
      <vt:lpstr>Drug Issues</vt:lpstr>
      <vt:lpstr>Chest Trauma</vt:lpstr>
      <vt:lpstr>Shock Protocol Issues</vt:lpstr>
      <vt:lpstr>Summary</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2016-11-21T21:29:20Z</dcterms:created>
  <dcterms:modified xsi:type="dcterms:W3CDTF">2016-12-13T00:56:07Z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ies>
</file>